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34" r:id="rId1"/>
  </p:sldMasterIdLst>
  <p:notesMasterIdLst>
    <p:notesMasterId r:id="rId58"/>
  </p:notesMasterIdLst>
  <p:sldIdLst>
    <p:sldId id="322" r:id="rId2"/>
    <p:sldId id="308" r:id="rId3"/>
    <p:sldId id="310" r:id="rId4"/>
    <p:sldId id="260" r:id="rId5"/>
    <p:sldId id="261" r:id="rId6"/>
    <p:sldId id="314" r:id="rId7"/>
    <p:sldId id="263" r:id="rId8"/>
    <p:sldId id="264" r:id="rId9"/>
    <p:sldId id="257" r:id="rId10"/>
    <p:sldId id="265" r:id="rId11"/>
    <p:sldId id="267" r:id="rId12"/>
    <p:sldId id="266" r:id="rId13"/>
    <p:sldId id="268" r:id="rId14"/>
    <p:sldId id="270" r:id="rId15"/>
    <p:sldId id="271" r:id="rId16"/>
    <p:sldId id="269" r:id="rId17"/>
    <p:sldId id="272" r:id="rId18"/>
    <p:sldId id="274" r:id="rId19"/>
    <p:sldId id="275" r:id="rId20"/>
    <p:sldId id="273" r:id="rId21"/>
    <p:sldId id="278" r:id="rId22"/>
    <p:sldId id="276" r:id="rId23"/>
    <p:sldId id="277" r:id="rId24"/>
    <p:sldId id="280" r:id="rId25"/>
    <p:sldId id="281" r:id="rId26"/>
    <p:sldId id="323" r:id="rId27"/>
    <p:sldId id="283" r:id="rId28"/>
    <p:sldId id="284" r:id="rId29"/>
    <p:sldId id="285" r:id="rId30"/>
    <p:sldId id="282" r:id="rId31"/>
    <p:sldId id="320" r:id="rId32"/>
    <p:sldId id="286" r:id="rId33"/>
    <p:sldId id="289" r:id="rId34"/>
    <p:sldId id="287" r:id="rId35"/>
    <p:sldId id="288" r:id="rId36"/>
    <p:sldId id="311" r:id="rId37"/>
    <p:sldId id="321" r:id="rId38"/>
    <p:sldId id="291" r:id="rId39"/>
    <p:sldId id="292" r:id="rId40"/>
    <p:sldId id="324" r:id="rId41"/>
    <p:sldId id="293" r:id="rId42"/>
    <p:sldId id="294" r:id="rId43"/>
    <p:sldId id="325" r:id="rId44"/>
    <p:sldId id="295" r:id="rId45"/>
    <p:sldId id="296" r:id="rId46"/>
    <p:sldId id="297" r:id="rId47"/>
    <p:sldId id="298" r:id="rId48"/>
    <p:sldId id="299" r:id="rId49"/>
    <p:sldId id="304" r:id="rId50"/>
    <p:sldId id="300" r:id="rId51"/>
    <p:sldId id="279" r:id="rId52"/>
    <p:sldId id="301" r:id="rId53"/>
    <p:sldId id="305" r:id="rId54"/>
    <p:sldId id="306" r:id="rId55"/>
    <p:sldId id="313" r:id="rId56"/>
    <p:sldId id="312" r:id="rId57"/>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9CC"/>
    <a:srgbClr val="D57A15"/>
    <a:srgbClr val="7B7ABB"/>
    <a:srgbClr val="5F978D"/>
    <a:srgbClr val="0000CC"/>
    <a:srgbClr val="339966"/>
    <a:srgbClr val="0066FF"/>
    <a:srgbClr val="CC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387" autoAdjust="0"/>
    <p:restoredTop sz="94660"/>
  </p:normalViewPr>
  <p:slideViewPr>
    <p:cSldViewPr>
      <p:cViewPr varScale="1">
        <p:scale>
          <a:sx n="70" d="100"/>
          <a:sy n="70" d="100"/>
        </p:scale>
        <p:origin x="1314" y="72"/>
      </p:cViewPr>
      <p:guideLst>
        <p:guide orient="horz" pos="2160"/>
        <p:guide pos="2880"/>
      </p:guideLst>
    </p:cSldViewPr>
  </p:slideViewPr>
  <p:notesTextViewPr>
    <p:cViewPr>
      <p:scale>
        <a:sx n="100" d="100"/>
        <a:sy n="100" d="100"/>
      </p:scale>
      <p:origin x="0" y="0"/>
    </p:cViewPr>
  </p:notesTextViewPr>
  <p:notesViewPr>
    <p:cSldViewPr>
      <p:cViewPr varScale="1">
        <p:scale>
          <a:sx n="101" d="100"/>
          <a:sy n="101" d="100"/>
        </p:scale>
        <p:origin x="3552" y="10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Arial" charset="0"/>
              </a:defRPr>
            </a:lvl1pPr>
          </a:lstStyle>
          <a:p>
            <a:pPr>
              <a:defRPr/>
            </a:pPr>
            <a:endParaRPr lang="en-US"/>
          </a:p>
        </p:txBody>
      </p:sp>
      <p:sp>
        <p:nvSpPr>
          <p:cNvPr id="3075"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Arial" charset="0"/>
              </a:defRPr>
            </a:lvl1pPr>
          </a:lstStyle>
          <a:p>
            <a:pPr>
              <a:defRPr/>
            </a:pPr>
            <a:endParaRPr lang="en-US"/>
          </a:p>
        </p:txBody>
      </p:sp>
      <p:sp>
        <p:nvSpPr>
          <p:cNvPr id="71684"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77"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3078"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Arial" charset="0"/>
              </a:defRPr>
            </a:lvl1pPr>
          </a:lstStyle>
          <a:p>
            <a:pPr>
              <a:defRPr/>
            </a:pPr>
            <a:endParaRPr lang="en-US"/>
          </a:p>
        </p:txBody>
      </p:sp>
      <p:sp>
        <p:nvSpPr>
          <p:cNvPr id="3079"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C0247FD3-6C1D-4CC0-BC8F-B8910A43A69B}" type="slidenum">
              <a:rPr lang="en-US"/>
              <a:pPr/>
              <a:t>‹#›</a:t>
            </a:fld>
            <a:endParaRPr lang="en-US"/>
          </a:p>
        </p:txBody>
      </p:sp>
    </p:spTree>
    <p:extLst>
      <p:ext uri="{BB962C8B-B14F-4D97-AF65-F5344CB8AC3E}">
        <p14:creationId xmlns:p14="http://schemas.microsoft.com/office/powerpoint/2010/main" val="62767228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2"/>
          <p:cNvSpPr>
            <a:spLocks noGrp="1" noRot="1" noChangeAspect="1" noChangeArrowheads="1" noTextEdit="1"/>
          </p:cNvSpPr>
          <p:nvPr>
            <p:ph type="sldImg"/>
          </p:nvPr>
        </p:nvSpPr>
        <p:spPr>
          <a:ln/>
        </p:spPr>
      </p:sp>
      <p:sp>
        <p:nvSpPr>
          <p:cNvPr id="16386" name="Rectangle 3"/>
          <p:cNvSpPr>
            <a:spLocks noGrp="1" noChangeArrowheads="1"/>
          </p:cNvSpPr>
          <p:nvPr>
            <p:ph type="body" idx="1"/>
          </p:nvPr>
        </p:nvSpPr>
        <p:spPr>
          <a:noFill/>
          <a:ln/>
        </p:spPr>
        <p:txBody>
          <a:bodyPr/>
          <a:lstStyle/>
          <a:p>
            <a:endParaRPr lang="en-US" dirty="0" smtClean="0"/>
          </a:p>
        </p:txBody>
      </p:sp>
    </p:spTree>
    <p:extLst>
      <p:ext uri="{BB962C8B-B14F-4D97-AF65-F5344CB8AC3E}">
        <p14:creationId xmlns:p14="http://schemas.microsoft.com/office/powerpoint/2010/main" val="8108763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Rot="1" noChangeAspect="1" noChangeArrowheads="1" noTextEdit="1"/>
          </p:cNvSpPr>
          <p:nvPr>
            <p:ph type="sldImg"/>
          </p:nvPr>
        </p:nvSpPr>
        <p:spPr>
          <a:ln/>
        </p:spPr>
      </p:sp>
      <p:sp>
        <p:nvSpPr>
          <p:cNvPr id="8192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3419641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Rot="1" noChangeAspect="1" noChangeArrowheads="1" noTextEdit="1"/>
          </p:cNvSpPr>
          <p:nvPr>
            <p:ph type="sldImg"/>
          </p:nvPr>
        </p:nvSpPr>
        <p:spPr>
          <a:ln/>
        </p:spPr>
      </p:sp>
      <p:sp>
        <p:nvSpPr>
          <p:cNvPr id="829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22693017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Rot="1" noChangeAspect="1" noChangeArrowheads="1" noTextEdit="1"/>
          </p:cNvSpPr>
          <p:nvPr>
            <p:ph type="sldImg"/>
          </p:nvPr>
        </p:nvSpPr>
        <p:spPr>
          <a:ln/>
        </p:spPr>
      </p:sp>
      <p:sp>
        <p:nvSpPr>
          <p:cNvPr id="8397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29964845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Rot="1" noChangeAspect="1" noChangeArrowheads="1" noTextEdit="1"/>
          </p:cNvSpPr>
          <p:nvPr>
            <p:ph type="sldImg"/>
          </p:nvPr>
        </p:nvSpPr>
        <p:spPr>
          <a:ln/>
        </p:spPr>
      </p:sp>
      <p:sp>
        <p:nvSpPr>
          <p:cNvPr id="849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32297946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Rot="1" noChangeAspect="1" noChangeArrowheads="1" noTextEdit="1"/>
          </p:cNvSpPr>
          <p:nvPr>
            <p:ph type="sldImg"/>
          </p:nvPr>
        </p:nvSpPr>
        <p:spPr>
          <a:ln/>
        </p:spPr>
      </p:sp>
      <p:sp>
        <p:nvSpPr>
          <p:cNvPr id="860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38438023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Rot="1" noChangeAspect="1" noChangeArrowheads="1" noTextEdit="1"/>
          </p:cNvSpPr>
          <p:nvPr>
            <p:ph type="sldImg"/>
          </p:nvPr>
        </p:nvSpPr>
        <p:spPr>
          <a:ln/>
        </p:spPr>
      </p:sp>
      <p:sp>
        <p:nvSpPr>
          <p:cNvPr id="8704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21151825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Rot="1" noChangeAspect="1" noChangeArrowheads="1" noTextEdit="1"/>
          </p:cNvSpPr>
          <p:nvPr>
            <p:ph type="sldImg"/>
          </p:nvPr>
        </p:nvSpPr>
        <p:spPr>
          <a:ln/>
        </p:spPr>
      </p:sp>
      <p:sp>
        <p:nvSpPr>
          <p:cNvPr id="8806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20045482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Rot="1" noChangeAspect="1" noChangeArrowheads="1" noTextEdit="1"/>
          </p:cNvSpPr>
          <p:nvPr>
            <p:ph type="sldImg"/>
          </p:nvPr>
        </p:nvSpPr>
        <p:spPr>
          <a:ln/>
        </p:spPr>
      </p:sp>
      <p:sp>
        <p:nvSpPr>
          <p:cNvPr id="8909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30538189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Rot="1" noChangeAspect="1" noChangeArrowheads="1" noTextEdit="1"/>
          </p:cNvSpPr>
          <p:nvPr>
            <p:ph type="sldImg"/>
          </p:nvPr>
        </p:nvSpPr>
        <p:spPr>
          <a:ln/>
        </p:spPr>
      </p:sp>
      <p:sp>
        <p:nvSpPr>
          <p:cNvPr id="9011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7804100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Rot="1" noChangeAspect="1" noChangeArrowheads="1" noTextEdit="1"/>
          </p:cNvSpPr>
          <p:nvPr>
            <p:ph type="sldImg"/>
          </p:nvPr>
        </p:nvSpPr>
        <p:spPr>
          <a:ln/>
        </p:spPr>
      </p:sp>
      <p:sp>
        <p:nvSpPr>
          <p:cNvPr id="9113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t>Even if all the applications do not lock resources in the same order, </a:t>
            </a:r>
            <a:r>
              <a:rPr lang="en-US" dirty="0" smtClean="0"/>
              <a:t>deadlock will </a:t>
            </a:r>
            <a:r>
              <a:rPr lang="en-US" dirty="0"/>
              <a:t>be prevented for those that do. Sometimes this policy is </a:t>
            </a:r>
            <a:r>
              <a:rPr lang="en-US" dirty="0" smtClean="0"/>
              <a:t>implemented with </a:t>
            </a:r>
            <a:r>
              <a:rPr lang="en-US" dirty="0"/>
              <a:t>an organizational programming standard such as “Whenever </a:t>
            </a:r>
            <a:r>
              <a:rPr lang="en-US" dirty="0" smtClean="0"/>
              <a:t>processing rows </a:t>
            </a:r>
            <a:r>
              <a:rPr lang="en-US" dirty="0"/>
              <a:t>from tables in a parent–child relationship, lock the parent row before the </a:t>
            </a:r>
            <a:r>
              <a:rPr lang="en-US" dirty="0" smtClean="0"/>
              <a:t>child rows</a:t>
            </a:r>
            <a:r>
              <a:rPr lang="en-US" dirty="0"/>
              <a:t>.” This policy will at least reduce the likelihood of deadlock and thus save </a:t>
            </a:r>
            <a:r>
              <a:rPr lang="en-US" dirty="0" smtClean="0"/>
              <a:t>the DBMS </a:t>
            </a:r>
            <a:r>
              <a:rPr lang="en-US" dirty="0"/>
              <a:t>from having to recover from some deadlocked transactions.</a:t>
            </a:r>
            <a:endParaRPr lang="en-US" dirty="0" smtClean="0">
              <a:latin typeface="Arial" panose="020B0604020202020204" pitchFamily="34" charset="0"/>
            </a:endParaRPr>
          </a:p>
        </p:txBody>
      </p:sp>
    </p:spTree>
    <p:extLst>
      <p:ext uri="{BB962C8B-B14F-4D97-AF65-F5344CB8AC3E}">
        <p14:creationId xmlns:p14="http://schemas.microsoft.com/office/powerpoint/2010/main" val="30959092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Rot="1" noChangeAspect="1" noChangeArrowheads="1" noTextEdit="1"/>
          </p:cNvSpPr>
          <p:nvPr>
            <p:ph type="sldImg"/>
          </p:nvPr>
        </p:nvSpPr>
        <p:spPr>
          <a:ln/>
        </p:spPr>
      </p:sp>
      <p:sp>
        <p:nvSpPr>
          <p:cNvPr id="737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33678959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Rot="1" noChangeAspect="1" noChangeArrowheads="1" noTextEdit="1"/>
          </p:cNvSpPr>
          <p:nvPr>
            <p:ph type="sldImg"/>
          </p:nvPr>
        </p:nvSpPr>
        <p:spPr>
          <a:ln/>
        </p:spPr>
      </p:sp>
      <p:sp>
        <p:nvSpPr>
          <p:cNvPr id="9216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288702882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p:cNvSpPr>
            <a:spLocks noGrp="1" noRot="1" noChangeAspect="1" noChangeArrowheads="1" noTextEdit="1"/>
          </p:cNvSpPr>
          <p:nvPr>
            <p:ph type="sldImg"/>
          </p:nvPr>
        </p:nvSpPr>
        <p:spPr>
          <a:ln/>
        </p:spPr>
      </p:sp>
      <p:sp>
        <p:nvSpPr>
          <p:cNvPr id="9318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308685512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Rot="1" noChangeAspect="1" noChangeArrowheads="1" noTextEdit="1"/>
          </p:cNvSpPr>
          <p:nvPr>
            <p:ph type="sldImg"/>
          </p:nvPr>
        </p:nvSpPr>
        <p:spPr>
          <a:ln/>
        </p:spPr>
      </p:sp>
      <p:sp>
        <p:nvSpPr>
          <p:cNvPr id="9421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22937774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Grp="1" noRot="1" noChangeAspect="1" noChangeArrowheads="1" noTextEdit="1"/>
          </p:cNvSpPr>
          <p:nvPr>
            <p:ph type="sldImg"/>
          </p:nvPr>
        </p:nvSpPr>
        <p:spPr>
          <a:ln/>
        </p:spPr>
      </p:sp>
      <p:sp>
        <p:nvSpPr>
          <p:cNvPr id="952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235356146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Rot="1" noChangeAspect="1" noChangeArrowheads="1" noTextEdit="1"/>
          </p:cNvSpPr>
          <p:nvPr>
            <p:ph type="sldImg"/>
          </p:nvPr>
        </p:nvSpPr>
        <p:spPr>
          <a:ln/>
        </p:spPr>
      </p:sp>
      <p:sp>
        <p:nvSpPr>
          <p:cNvPr id="9625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t>As usual, each DBMS product implements these SQL statements in </a:t>
            </a:r>
            <a:r>
              <a:rPr lang="en-US" dirty="0" smtClean="0"/>
              <a:t>a slightly </a:t>
            </a:r>
            <a:r>
              <a:rPr lang="en-US" dirty="0"/>
              <a:t>different way. Microsoft SQL Server does not require the SQL keyword TRANSACTION, allows the abbreviation TRANS, and also allows the use of the </a:t>
            </a:r>
            <a:r>
              <a:rPr lang="en-US" b="1" dirty="0"/>
              <a:t>SQL WORK keyword </a:t>
            </a:r>
            <a:r>
              <a:rPr lang="en-US" dirty="0"/>
              <a:t>with COMMIT and ROLLBACK. Oracle Database uses SET TRANSACTION with COMMIT and ROLLBACK. MySQL does not use the SQL keyword TRANSACTION, while it allows (but does not require) use of the SQL WORK keyword in its place.</a:t>
            </a:r>
          </a:p>
          <a:p>
            <a:r>
              <a:rPr lang="en-US" dirty="0"/>
              <a:t>Also note that the SQL BEGIN TRANSACTION statement is </a:t>
            </a:r>
            <a:r>
              <a:rPr lang="en-US" i="1" dirty="0"/>
              <a:t>not </a:t>
            </a:r>
            <a:r>
              <a:rPr lang="en-US" dirty="0"/>
              <a:t>the same as the SQL BEGIN statement used in SQL/PSM control-of-flow statements (as discussed in Chapters 7, 10A, 10B, and 10C). Thus, you may have to use a different syntax for marking transactions within a trigger or stored procedure. For example, MySQL marks the beginning of transactions in a BEGIN. . . END block with the </a:t>
            </a:r>
            <a:r>
              <a:rPr lang="en-US" b="1" dirty="0"/>
              <a:t>SQL START TRANSACTION statement</a:t>
            </a:r>
            <a:r>
              <a:rPr lang="en-US" dirty="0"/>
              <a:t>. As usual, be sure to consult the documentation for </a:t>
            </a:r>
            <a:r>
              <a:rPr lang="en-US" dirty="0" smtClean="0"/>
              <a:t>the DBMS </a:t>
            </a:r>
            <a:r>
              <a:rPr lang="en-US" dirty="0"/>
              <a:t>product you are using.</a:t>
            </a:r>
          </a:p>
          <a:p>
            <a:endParaRPr lang="en-US" dirty="0" smtClean="0">
              <a:latin typeface="Arial" panose="020B0604020202020204" pitchFamily="34" charset="0"/>
            </a:endParaRPr>
          </a:p>
        </p:txBody>
      </p:sp>
    </p:spTree>
    <p:extLst>
      <p:ext uri="{BB962C8B-B14F-4D97-AF65-F5344CB8AC3E}">
        <p14:creationId xmlns:p14="http://schemas.microsoft.com/office/powerpoint/2010/main" val="238353074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noRot="1" noChangeAspect="1" noChangeArrowheads="1" noTextEdit="1"/>
          </p:cNvSpPr>
          <p:nvPr>
            <p:ph type="sldImg"/>
          </p:nvPr>
        </p:nvSpPr>
        <p:spPr>
          <a:ln/>
        </p:spPr>
      </p:sp>
      <p:sp>
        <p:nvSpPr>
          <p:cNvPr id="9728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332133653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Grp="1" noRot="1" noChangeAspect="1" noChangeArrowheads="1" noTextEdit="1"/>
          </p:cNvSpPr>
          <p:nvPr>
            <p:ph type="sldImg"/>
          </p:nvPr>
        </p:nvSpPr>
        <p:spPr>
          <a:ln/>
        </p:spPr>
      </p:sp>
      <p:sp>
        <p:nvSpPr>
          <p:cNvPr id="9830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145160409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p:cNvSpPr>
            <a:spLocks noGrp="1" noRot="1" noChangeAspect="1" noChangeArrowheads="1" noTextEdit="1"/>
          </p:cNvSpPr>
          <p:nvPr>
            <p:ph type="sldImg"/>
          </p:nvPr>
        </p:nvSpPr>
        <p:spPr>
          <a:ln/>
        </p:spPr>
      </p:sp>
      <p:sp>
        <p:nvSpPr>
          <p:cNvPr id="993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99436656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Rot="1" noChangeAspect="1" noChangeArrowheads="1" noTextEdit="1"/>
          </p:cNvSpPr>
          <p:nvPr>
            <p:ph type="sldImg"/>
          </p:nvPr>
        </p:nvSpPr>
        <p:spPr>
          <a:ln/>
        </p:spPr>
      </p:sp>
      <p:sp>
        <p:nvSpPr>
          <p:cNvPr id="10035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403404783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Grp="1" noRot="1" noChangeAspect="1" noChangeArrowheads="1" noTextEdit="1"/>
          </p:cNvSpPr>
          <p:nvPr>
            <p:ph type="sldImg"/>
          </p:nvPr>
        </p:nvSpPr>
        <p:spPr>
          <a:ln/>
        </p:spPr>
      </p:sp>
      <p:sp>
        <p:nvSpPr>
          <p:cNvPr id="10137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40332598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Rot="1" noChangeAspect="1" noChangeArrowheads="1" noTextEdit="1"/>
          </p:cNvSpPr>
          <p:nvPr>
            <p:ph type="sldImg"/>
          </p:nvPr>
        </p:nvSpPr>
        <p:spPr>
          <a:ln/>
        </p:spPr>
      </p:sp>
      <p:sp>
        <p:nvSpPr>
          <p:cNvPr id="7475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107960532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Grp="1" noRot="1" noChangeAspect="1" noChangeArrowheads="1" noTextEdit="1"/>
          </p:cNvSpPr>
          <p:nvPr>
            <p:ph type="sldImg"/>
          </p:nvPr>
        </p:nvSpPr>
        <p:spPr>
          <a:ln/>
        </p:spPr>
      </p:sp>
      <p:sp>
        <p:nvSpPr>
          <p:cNvPr id="10137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287543676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p:cNvSpPr>
            <a:spLocks noGrp="1" noRot="1" noChangeAspect="1" noChangeArrowheads="1" noTextEdit="1"/>
          </p:cNvSpPr>
          <p:nvPr>
            <p:ph type="sldImg"/>
          </p:nvPr>
        </p:nvSpPr>
        <p:spPr>
          <a:ln/>
        </p:spPr>
      </p:sp>
      <p:sp>
        <p:nvSpPr>
          <p:cNvPr id="10240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170653005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Rot="1" noChangeAspect="1" noChangeArrowheads="1" noTextEdit="1"/>
          </p:cNvSpPr>
          <p:nvPr>
            <p:ph type="sldImg"/>
          </p:nvPr>
        </p:nvSpPr>
        <p:spPr>
          <a:ln/>
        </p:spPr>
      </p:sp>
      <p:sp>
        <p:nvSpPr>
          <p:cNvPr id="10342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195261124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p:cNvSpPr>
            <a:spLocks noGrp="1" noRot="1" noChangeAspect="1" noChangeArrowheads="1" noTextEdit="1"/>
          </p:cNvSpPr>
          <p:nvPr>
            <p:ph type="sldImg"/>
          </p:nvPr>
        </p:nvSpPr>
        <p:spPr>
          <a:ln/>
        </p:spPr>
      </p:sp>
      <p:sp>
        <p:nvSpPr>
          <p:cNvPr id="10445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325703454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p:cNvSpPr>
            <a:spLocks noGrp="1" noRot="1" noChangeAspect="1" noChangeArrowheads="1" noTextEdit="1"/>
          </p:cNvSpPr>
          <p:nvPr>
            <p:ph type="sldImg"/>
          </p:nvPr>
        </p:nvSpPr>
        <p:spPr>
          <a:ln/>
        </p:spPr>
      </p:sp>
      <p:sp>
        <p:nvSpPr>
          <p:cNvPr id="10547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203664665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Rot="1" noChangeAspect="1" noChangeArrowheads="1" noTextEdit="1"/>
          </p:cNvSpPr>
          <p:nvPr>
            <p:ph type="sldImg"/>
          </p:nvPr>
        </p:nvSpPr>
        <p:spPr>
          <a:ln/>
        </p:spPr>
      </p:sp>
      <p:sp>
        <p:nvSpPr>
          <p:cNvPr id="10649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363569325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Rot="1" noChangeAspect="1" noChangeArrowheads="1" noTextEdit="1"/>
          </p:cNvSpPr>
          <p:nvPr>
            <p:ph type="sldImg"/>
          </p:nvPr>
        </p:nvSpPr>
        <p:spPr>
          <a:ln/>
        </p:spPr>
      </p:sp>
      <p:sp>
        <p:nvSpPr>
          <p:cNvPr id="10649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t>You may be wondering what good it does to say that the system </a:t>
            </a:r>
            <a:r>
              <a:rPr lang="en-US" dirty="0" smtClean="0"/>
              <a:t>administrator cannot </a:t>
            </a:r>
            <a:r>
              <a:rPr lang="en-US" dirty="0"/>
              <a:t>process the data when that person has the ability to </a:t>
            </a:r>
            <a:r>
              <a:rPr lang="en-US" dirty="0" smtClean="0"/>
              <a:t>grant processing </a:t>
            </a:r>
            <a:r>
              <a:rPr lang="en-US" dirty="0"/>
              <a:t>rights. He or she can just grant the right to change data to himself </a:t>
            </a:r>
            <a:r>
              <a:rPr lang="en-US" dirty="0" smtClean="0"/>
              <a:t>or herself</a:t>
            </a:r>
            <a:r>
              <a:rPr lang="en-US" dirty="0"/>
              <a:t>. Although this is true, the granting of those rights will leave an audit trail in </a:t>
            </a:r>
            <a:r>
              <a:rPr lang="en-US" dirty="0" smtClean="0"/>
              <a:t>the database log</a:t>
            </a:r>
            <a:r>
              <a:rPr lang="en-US" dirty="0"/>
              <a:t>. Clearly, this limitation is not foolproof, but it is better than just </a:t>
            </a:r>
            <a:r>
              <a:rPr lang="en-US" dirty="0" smtClean="0"/>
              <a:t>allowing the </a:t>
            </a:r>
            <a:r>
              <a:rPr lang="en-US" dirty="0"/>
              <a:t>system administrator (or DBA) full access to all rights in the database.</a:t>
            </a:r>
            <a:endParaRPr lang="en-US" dirty="0" smtClean="0">
              <a:latin typeface="Arial" panose="020B0604020202020204" pitchFamily="34" charset="0"/>
            </a:endParaRPr>
          </a:p>
        </p:txBody>
      </p:sp>
    </p:spTree>
    <p:extLst>
      <p:ext uri="{BB962C8B-B14F-4D97-AF65-F5344CB8AC3E}">
        <p14:creationId xmlns:p14="http://schemas.microsoft.com/office/powerpoint/2010/main" val="393759668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p:cNvSpPr>
            <a:spLocks noGrp="1" noRot="1" noChangeAspect="1" noChangeArrowheads="1" noTextEdit="1"/>
          </p:cNvSpPr>
          <p:nvPr>
            <p:ph type="sldImg"/>
          </p:nvPr>
        </p:nvSpPr>
        <p:spPr>
          <a:ln/>
        </p:spPr>
      </p:sp>
      <p:sp>
        <p:nvSpPr>
          <p:cNvPr id="10752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9051144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p:cNvSpPr>
            <a:spLocks noGrp="1" noRot="1" noChangeAspect="1" noChangeArrowheads="1" noTextEdit="1"/>
          </p:cNvSpPr>
          <p:nvPr>
            <p:ph type="sldImg"/>
          </p:nvPr>
        </p:nvSpPr>
        <p:spPr>
          <a:ln/>
        </p:spPr>
      </p:sp>
      <p:sp>
        <p:nvSpPr>
          <p:cNvPr id="1085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275399838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p:cNvSpPr>
            <a:spLocks noGrp="1" noRot="1" noChangeAspect="1" noChangeArrowheads="1" noTextEdit="1"/>
          </p:cNvSpPr>
          <p:nvPr>
            <p:ph type="sldImg"/>
          </p:nvPr>
        </p:nvSpPr>
        <p:spPr>
          <a:ln/>
        </p:spPr>
      </p:sp>
      <p:sp>
        <p:nvSpPr>
          <p:cNvPr id="1085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17565345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33209893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Grp="1" noRot="1" noChangeAspect="1" noChangeArrowheads="1" noTextEdit="1"/>
          </p:cNvSpPr>
          <p:nvPr>
            <p:ph type="sldImg"/>
          </p:nvPr>
        </p:nvSpPr>
        <p:spPr>
          <a:ln/>
        </p:spPr>
      </p:sp>
      <p:sp>
        <p:nvSpPr>
          <p:cNvPr id="10957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236405013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a:spLocks noGrp="1" noRot="1" noChangeAspect="1" noChangeArrowheads="1" noTextEdit="1"/>
          </p:cNvSpPr>
          <p:nvPr>
            <p:ph type="sldImg"/>
          </p:nvPr>
        </p:nvSpPr>
        <p:spPr>
          <a:ln/>
        </p:spPr>
      </p:sp>
      <p:sp>
        <p:nvSpPr>
          <p:cNvPr id="1105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280532731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a:spLocks noGrp="1" noRot="1" noChangeAspect="1" noChangeArrowheads="1" noTextEdit="1"/>
          </p:cNvSpPr>
          <p:nvPr>
            <p:ph type="sldImg"/>
          </p:nvPr>
        </p:nvSpPr>
        <p:spPr>
          <a:ln/>
        </p:spPr>
      </p:sp>
      <p:sp>
        <p:nvSpPr>
          <p:cNvPr id="1105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384665160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p:cNvSpPr>
            <a:spLocks noGrp="1" noRot="1" noChangeAspect="1" noChangeArrowheads="1" noTextEdit="1"/>
          </p:cNvSpPr>
          <p:nvPr>
            <p:ph type="sldImg"/>
          </p:nvPr>
        </p:nvSpPr>
        <p:spPr>
          <a:ln/>
        </p:spPr>
      </p:sp>
      <p:sp>
        <p:nvSpPr>
          <p:cNvPr id="1116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343562699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p:cNvSpPr>
            <a:spLocks noGrp="1" noRot="1" noChangeAspect="1" noChangeArrowheads="1" noTextEdit="1"/>
          </p:cNvSpPr>
          <p:nvPr>
            <p:ph type="sldImg"/>
          </p:nvPr>
        </p:nvSpPr>
        <p:spPr>
          <a:ln/>
        </p:spPr>
      </p:sp>
      <p:sp>
        <p:nvSpPr>
          <p:cNvPr id="11264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344754797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p:cNvSpPr>
            <a:spLocks noGrp="1" noRot="1" noChangeAspect="1" noChangeArrowheads="1" noTextEdit="1"/>
          </p:cNvSpPr>
          <p:nvPr>
            <p:ph type="sldImg"/>
          </p:nvPr>
        </p:nvSpPr>
        <p:spPr>
          <a:ln/>
        </p:spPr>
      </p:sp>
      <p:sp>
        <p:nvSpPr>
          <p:cNvPr id="11366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356138668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p:cNvSpPr>
            <a:spLocks noGrp="1" noRot="1" noChangeAspect="1" noChangeArrowheads="1" noTextEdit="1"/>
          </p:cNvSpPr>
          <p:nvPr>
            <p:ph type="sldImg"/>
          </p:nvPr>
        </p:nvSpPr>
        <p:spPr>
          <a:ln/>
        </p:spPr>
      </p:sp>
      <p:sp>
        <p:nvSpPr>
          <p:cNvPr id="11469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235934852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p:cNvSpPr>
            <a:spLocks noGrp="1" noRot="1" noChangeAspect="1" noChangeArrowheads="1" noTextEdit="1"/>
          </p:cNvSpPr>
          <p:nvPr>
            <p:ph type="sldImg"/>
          </p:nvPr>
        </p:nvSpPr>
        <p:spPr>
          <a:ln/>
        </p:spPr>
      </p:sp>
      <p:sp>
        <p:nvSpPr>
          <p:cNvPr id="11571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190786021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2"/>
          <p:cNvSpPr>
            <a:spLocks noGrp="1" noRot="1" noChangeAspect="1" noChangeArrowheads="1" noTextEdit="1"/>
          </p:cNvSpPr>
          <p:nvPr>
            <p:ph type="sldImg"/>
          </p:nvPr>
        </p:nvSpPr>
        <p:spPr>
          <a:ln/>
        </p:spPr>
      </p:sp>
      <p:sp>
        <p:nvSpPr>
          <p:cNvPr id="11673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340127490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p:cNvSpPr>
            <a:spLocks noGrp="1" noRot="1" noChangeAspect="1" noChangeArrowheads="1" noTextEdit="1"/>
          </p:cNvSpPr>
          <p:nvPr>
            <p:ph type="sldImg"/>
          </p:nvPr>
        </p:nvSpPr>
        <p:spPr>
          <a:ln/>
        </p:spPr>
      </p:sp>
      <p:sp>
        <p:nvSpPr>
          <p:cNvPr id="11776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7413671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Rot="1" noChangeAspect="1" noChangeArrowheads="1" noTextEdit="1"/>
          </p:cNvSpPr>
          <p:nvPr>
            <p:ph type="sldImg"/>
          </p:nvPr>
        </p:nvSpPr>
        <p:spPr>
          <a:ln/>
        </p:spPr>
      </p:sp>
      <p:sp>
        <p:nvSpPr>
          <p:cNvPr id="7680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4987258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2"/>
          <p:cNvSpPr>
            <a:spLocks noGrp="1" noRot="1" noChangeAspect="1" noChangeArrowheads="1" noTextEdit="1"/>
          </p:cNvSpPr>
          <p:nvPr>
            <p:ph type="sldImg"/>
          </p:nvPr>
        </p:nvSpPr>
        <p:spPr>
          <a:ln/>
        </p:spPr>
      </p:sp>
      <p:sp>
        <p:nvSpPr>
          <p:cNvPr id="11878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200024574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2"/>
          <p:cNvSpPr>
            <a:spLocks noGrp="1" noRot="1" noChangeAspect="1" noChangeArrowheads="1" noTextEdit="1"/>
          </p:cNvSpPr>
          <p:nvPr>
            <p:ph type="sldImg"/>
          </p:nvPr>
        </p:nvSpPr>
        <p:spPr>
          <a:ln/>
        </p:spPr>
      </p:sp>
      <p:sp>
        <p:nvSpPr>
          <p:cNvPr id="11981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365208506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2"/>
          <p:cNvSpPr>
            <a:spLocks noGrp="1" noRot="1" noChangeAspect="1" noChangeArrowheads="1" noTextEdit="1"/>
          </p:cNvSpPr>
          <p:nvPr>
            <p:ph type="sldImg"/>
          </p:nvPr>
        </p:nvSpPr>
        <p:spPr>
          <a:ln/>
        </p:spPr>
      </p:sp>
      <p:sp>
        <p:nvSpPr>
          <p:cNvPr id="1208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82930186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2"/>
          <p:cNvSpPr>
            <a:spLocks noGrp="1" noRot="1" noChangeAspect="1" noChangeArrowheads="1" noTextEdit="1"/>
          </p:cNvSpPr>
          <p:nvPr>
            <p:ph type="sldImg"/>
          </p:nvPr>
        </p:nvSpPr>
        <p:spPr>
          <a:ln/>
        </p:spPr>
      </p:sp>
      <p:sp>
        <p:nvSpPr>
          <p:cNvPr id="12185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182346181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Slide Image Placeholder 1"/>
          <p:cNvSpPr>
            <a:spLocks noGrp="1" noRot="1" noChangeAspect="1" noTextEdit="1"/>
          </p:cNvSpPr>
          <p:nvPr>
            <p:ph type="sldImg"/>
          </p:nvPr>
        </p:nvSpPr>
        <p:spPr>
          <a:ln/>
        </p:spPr>
      </p:sp>
      <p:sp>
        <p:nvSpPr>
          <p:cNvPr id="12288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latin typeface="Arial" panose="020B0604020202020204" pitchFamily="34" charset="0"/>
            </a:endParaRPr>
          </a:p>
        </p:txBody>
      </p:sp>
      <p:sp>
        <p:nvSpPr>
          <p:cNvPr id="12288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D3F4C127-B7B8-466D-A64C-ACD8B788FE5E}" type="slidenum">
              <a:rPr lang="en-US"/>
              <a:pPr eaLnBrk="1" hangingPunct="1"/>
              <a:t>55</a:t>
            </a:fld>
            <a:endParaRPr lang="en-US"/>
          </a:p>
        </p:txBody>
      </p:sp>
    </p:spTree>
    <p:extLst>
      <p:ext uri="{BB962C8B-B14F-4D97-AF65-F5344CB8AC3E}">
        <p14:creationId xmlns:p14="http://schemas.microsoft.com/office/powerpoint/2010/main" val="43807130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2"/>
          <p:cNvSpPr>
            <a:spLocks noGrp="1" noRot="1" noChangeAspect="1" noChangeArrowheads="1" noTextEdit="1"/>
          </p:cNvSpPr>
          <p:nvPr>
            <p:ph type="sldImg"/>
          </p:nvPr>
        </p:nvSpPr>
        <p:spPr>
          <a:xfrm>
            <a:off x="1152525" y="692150"/>
            <a:ext cx="4554538" cy="3416300"/>
          </a:xfrm>
          <a:ln/>
        </p:spPr>
      </p:sp>
      <p:sp>
        <p:nvSpPr>
          <p:cNvPr id="123907"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480" tIns="44446" rIns="90480" bIns="44446"/>
          <a:lstStyle/>
          <a:p>
            <a:endParaRPr lang="en-US" smtClean="0">
              <a:latin typeface="Arial" panose="020B0604020202020204" pitchFamily="34" charset="0"/>
            </a:endParaRPr>
          </a:p>
        </p:txBody>
      </p:sp>
    </p:spTree>
    <p:extLst>
      <p:ext uri="{BB962C8B-B14F-4D97-AF65-F5344CB8AC3E}">
        <p14:creationId xmlns:p14="http://schemas.microsoft.com/office/powerpoint/2010/main" val="7395700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Rot="1" noChangeAspect="1" noChangeArrowheads="1" noTextEdit="1"/>
          </p:cNvSpPr>
          <p:nvPr>
            <p:ph type="sldImg"/>
          </p:nvPr>
        </p:nvSpPr>
        <p:spPr>
          <a:ln/>
        </p:spPr>
      </p:sp>
      <p:sp>
        <p:nvSpPr>
          <p:cNvPr id="7782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14177330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Grp="1" noRot="1" noChangeAspect="1" noChangeArrowheads="1" noTextEdit="1"/>
          </p:cNvSpPr>
          <p:nvPr>
            <p:ph type="sldImg"/>
          </p:nvPr>
        </p:nvSpPr>
        <p:spPr>
          <a:ln/>
        </p:spPr>
      </p:sp>
      <p:sp>
        <p:nvSpPr>
          <p:cNvPr id="7885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40835472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Rot="1" noChangeAspect="1" noChangeArrowheads="1" noTextEdit="1"/>
          </p:cNvSpPr>
          <p:nvPr>
            <p:ph type="sldImg"/>
          </p:nvPr>
        </p:nvSpPr>
        <p:spPr>
          <a:ln/>
        </p:spPr>
      </p:sp>
      <p:sp>
        <p:nvSpPr>
          <p:cNvPr id="7987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5739712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Rot="1" noChangeAspect="1" noChangeArrowheads="1" noTextEdit="1"/>
          </p:cNvSpPr>
          <p:nvPr>
            <p:ph type="sldImg"/>
          </p:nvPr>
        </p:nvSpPr>
        <p:spPr>
          <a:ln/>
        </p:spPr>
      </p:sp>
      <p:sp>
        <p:nvSpPr>
          <p:cNvPr id="8089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4121965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solidFill>
            <a:srgbClr val="5F978D"/>
          </a:solidFill>
        </p:spPr>
        <p:txBody>
          <a:bodyPr/>
          <a:lstStyle/>
          <a:p>
            <a:r>
              <a:rPr lang="en-US" smtClean="0"/>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Footer Placeholder 3"/>
          <p:cNvSpPr>
            <a:spLocks noGrp="1"/>
          </p:cNvSpPr>
          <p:nvPr>
            <p:ph type="ftr" sz="quarter" idx="10"/>
          </p:nvPr>
        </p:nvSpPr>
        <p:spPr>
          <a:xfrm>
            <a:off x="457200" y="6248400"/>
            <a:ext cx="5486400" cy="476250"/>
          </a:xfrm>
        </p:spPr>
        <p:txBody>
          <a:bodyPr/>
          <a:lstStyle>
            <a:lvl1pPr>
              <a:defRPr smtClean="0">
                <a:solidFill>
                  <a:srgbClr val="0000CC"/>
                </a:solidFill>
              </a:defRPr>
            </a:lvl1pPr>
          </a:lstStyle>
          <a:p>
            <a:pPr>
              <a:defRPr/>
            </a:pPr>
            <a:r>
              <a:rPr lang="en-US" dirty="0" smtClean="0">
                <a:solidFill>
                  <a:srgbClr val="D57A15"/>
                </a:solidFill>
              </a:rPr>
              <a:t>KROENKE AND AUER - DATABASE PROCESSING, 14th Edition  </a:t>
            </a:r>
            <a:r>
              <a:rPr lang="en-US" dirty="0" smtClean="0">
                <a:solidFill>
                  <a:srgbClr val="5F978D"/>
                </a:solidFill>
              </a:rPr>
              <a:t>© 2016 Pearson Education, Inc.</a:t>
            </a:r>
            <a:endParaRPr lang="en-US" dirty="0">
              <a:solidFill>
                <a:srgbClr val="5F978D"/>
              </a:solidFill>
            </a:endParaRPr>
          </a:p>
        </p:txBody>
      </p:sp>
      <p:sp>
        <p:nvSpPr>
          <p:cNvPr id="5" name="Slide Number Placeholder 4"/>
          <p:cNvSpPr>
            <a:spLocks noGrp="1"/>
          </p:cNvSpPr>
          <p:nvPr>
            <p:ph type="sldNum" sz="quarter" idx="11"/>
          </p:nvPr>
        </p:nvSpPr>
        <p:spPr/>
        <p:txBody>
          <a:bodyPr/>
          <a:lstStyle>
            <a:lvl1pPr>
              <a:defRPr dirty="0" smtClean="0">
                <a:solidFill>
                  <a:srgbClr val="7B7ABB"/>
                </a:solidFill>
              </a:defRPr>
            </a:lvl1pPr>
          </a:lstStyle>
          <a:p>
            <a:r>
              <a:rPr lang="en-US" smtClean="0"/>
              <a:t>9-</a:t>
            </a:r>
            <a:fld id="{6C528B60-2178-4B2E-9303-6588CB5475B9}" type="slidenum">
              <a:rPr lang="en-US" smtClean="0"/>
              <a:pPr/>
              <a:t>‹#›</a:t>
            </a:fld>
            <a:endParaRPr lang="en-US" smtClean="0"/>
          </a:p>
          <a:p>
            <a:endParaRPr lang="en-US"/>
          </a:p>
        </p:txBody>
      </p:sp>
    </p:spTree>
    <p:extLst>
      <p:ext uri="{BB962C8B-B14F-4D97-AF65-F5344CB8AC3E}">
        <p14:creationId xmlns:p14="http://schemas.microsoft.com/office/powerpoint/2010/main" val="9544840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ftr" sz="quarter" idx="10"/>
          </p:nvPr>
        </p:nvSpPr>
        <p:spPr>
          <a:ln/>
        </p:spPr>
        <p:txBody>
          <a:bodyPr/>
          <a:lstStyle>
            <a:lvl1pPr>
              <a:defRPr/>
            </a:lvl1pPr>
          </a:lstStyle>
          <a:p>
            <a:pPr>
              <a:defRPr/>
            </a:pPr>
            <a:r>
              <a:rPr lang="en-US" dirty="0" smtClean="0">
                <a:solidFill>
                  <a:srgbClr val="D57A15"/>
                </a:solidFill>
              </a:rPr>
              <a:t>KROENKE AND AUER - DATABASE PROCESSING, 14th Edition  </a:t>
            </a:r>
            <a:r>
              <a:rPr lang="en-US" dirty="0" smtClean="0">
                <a:solidFill>
                  <a:srgbClr val="5F978D"/>
                </a:solidFill>
              </a:rPr>
              <a:t>© 2016 Pearson Education, Inc.</a:t>
            </a:r>
            <a:endParaRPr lang="en-US" dirty="0">
              <a:solidFill>
                <a:srgbClr val="5F978D"/>
              </a:solidFill>
            </a:endParaRPr>
          </a:p>
        </p:txBody>
      </p:sp>
      <p:sp>
        <p:nvSpPr>
          <p:cNvPr id="5" name="Rectangle 6"/>
          <p:cNvSpPr>
            <a:spLocks noGrp="1" noChangeArrowheads="1"/>
          </p:cNvSpPr>
          <p:nvPr>
            <p:ph type="sldNum" sz="quarter" idx="11"/>
          </p:nvPr>
        </p:nvSpPr>
        <p:spPr>
          <a:ln/>
        </p:spPr>
        <p:txBody>
          <a:bodyPr/>
          <a:lstStyle>
            <a:lvl1pPr>
              <a:defRPr/>
            </a:lvl1pPr>
          </a:lstStyle>
          <a:p>
            <a:r>
              <a:rPr lang="en-US" smtClean="0"/>
              <a:t>9-</a:t>
            </a:r>
            <a:fld id="{23C5C346-EB25-4850-91DA-9F4D246ABF0A}" type="slidenum">
              <a:rPr lang="en-US" smtClean="0"/>
              <a:pPr/>
              <a:t>‹#›</a:t>
            </a:fld>
            <a:endParaRPr lang="en-US" smtClean="0"/>
          </a:p>
          <a:p>
            <a:endParaRPr lang="en-US"/>
          </a:p>
        </p:txBody>
      </p:sp>
    </p:spTree>
    <p:extLst>
      <p:ext uri="{BB962C8B-B14F-4D97-AF65-F5344CB8AC3E}">
        <p14:creationId xmlns:p14="http://schemas.microsoft.com/office/powerpoint/2010/main" val="10550444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ftr" sz="quarter" idx="10"/>
          </p:nvPr>
        </p:nvSpPr>
        <p:spPr>
          <a:ln/>
        </p:spPr>
        <p:txBody>
          <a:bodyPr/>
          <a:lstStyle>
            <a:lvl1pPr>
              <a:defRPr/>
            </a:lvl1pPr>
          </a:lstStyle>
          <a:p>
            <a:pPr>
              <a:defRPr/>
            </a:pPr>
            <a:r>
              <a:rPr lang="en-US" dirty="0" smtClean="0">
                <a:solidFill>
                  <a:srgbClr val="D57A15"/>
                </a:solidFill>
              </a:rPr>
              <a:t>KROENKE AND AUER - DATABASE PROCESSING, 14th Edition  </a:t>
            </a:r>
            <a:r>
              <a:rPr lang="en-US" dirty="0" smtClean="0">
                <a:solidFill>
                  <a:srgbClr val="5F978D"/>
                </a:solidFill>
              </a:rPr>
              <a:t>© 2016 Pearson Education, Inc.</a:t>
            </a:r>
            <a:endParaRPr lang="en-US" dirty="0">
              <a:solidFill>
                <a:srgbClr val="5F978D"/>
              </a:solidFill>
            </a:endParaRPr>
          </a:p>
        </p:txBody>
      </p:sp>
      <p:sp>
        <p:nvSpPr>
          <p:cNvPr id="5" name="Rectangle 6"/>
          <p:cNvSpPr>
            <a:spLocks noGrp="1" noChangeArrowheads="1"/>
          </p:cNvSpPr>
          <p:nvPr>
            <p:ph type="sldNum" sz="quarter" idx="11"/>
          </p:nvPr>
        </p:nvSpPr>
        <p:spPr>
          <a:ln/>
        </p:spPr>
        <p:txBody>
          <a:bodyPr/>
          <a:lstStyle>
            <a:lvl1pPr>
              <a:defRPr/>
            </a:lvl1pPr>
          </a:lstStyle>
          <a:p>
            <a:r>
              <a:rPr lang="en-US" smtClean="0"/>
              <a:t>9-</a:t>
            </a:r>
            <a:fld id="{20169417-8600-46E4-9F32-027B4E6C7DFB}" type="slidenum">
              <a:rPr lang="en-US" smtClean="0"/>
              <a:pPr/>
              <a:t>‹#›</a:t>
            </a:fld>
            <a:endParaRPr lang="en-US" smtClean="0"/>
          </a:p>
          <a:p>
            <a:endParaRPr lang="en-US"/>
          </a:p>
        </p:txBody>
      </p:sp>
    </p:spTree>
    <p:extLst>
      <p:ext uri="{BB962C8B-B14F-4D97-AF65-F5344CB8AC3E}">
        <p14:creationId xmlns:p14="http://schemas.microsoft.com/office/powerpoint/2010/main" val="104219346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solidFill>
            <a:srgbClr val="5F978D"/>
          </a:solidFill>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5"/>
          <p:cNvSpPr>
            <a:spLocks noGrp="1" noChangeArrowheads="1"/>
          </p:cNvSpPr>
          <p:nvPr>
            <p:ph type="ftr" sz="quarter" idx="10"/>
          </p:nvPr>
        </p:nvSpPr>
        <p:spPr/>
        <p:txBody>
          <a:bodyPr/>
          <a:lstStyle>
            <a:lvl1pPr>
              <a:defRPr smtClean="0">
                <a:solidFill>
                  <a:srgbClr val="0000CC"/>
                </a:solidFill>
              </a:defRPr>
            </a:lvl1pPr>
          </a:lstStyle>
          <a:p>
            <a:pPr>
              <a:defRPr/>
            </a:pPr>
            <a:r>
              <a:rPr lang="en-US" dirty="0" smtClean="0">
                <a:solidFill>
                  <a:srgbClr val="D57A15"/>
                </a:solidFill>
              </a:rPr>
              <a:t>KROENKE AND AUER - DATABASE PROCESSING, 14th Edition  </a:t>
            </a:r>
            <a:r>
              <a:rPr lang="en-US" dirty="0" smtClean="0">
                <a:solidFill>
                  <a:srgbClr val="5F978D"/>
                </a:solidFill>
              </a:rPr>
              <a:t>© 2016 Pearson Education, Inc.</a:t>
            </a:r>
            <a:endParaRPr lang="en-US" dirty="0">
              <a:solidFill>
                <a:srgbClr val="5F978D"/>
              </a:solidFill>
            </a:endParaRPr>
          </a:p>
        </p:txBody>
      </p:sp>
      <p:sp>
        <p:nvSpPr>
          <p:cNvPr id="6" name="Rectangle 6"/>
          <p:cNvSpPr>
            <a:spLocks noGrp="1" noChangeArrowheads="1"/>
          </p:cNvSpPr>
          <p:nvPr>
            <p:ph type="sldNum" sz="quarter" idx="11"/>
          </p:nvPr>
        </p:nvSpPr>
        <p:spPr/>
        <p:txBody>
          <a:bodyPr/>
          <a:lstStyle>
            <a:lvl1pPr>
              <a:defRPr dirty="0" smtClean="0">
                <a:solidFill>
                  <a:srgbClr val="7B7ABB"/>
                </a:solidFill>
              </a:defRPr>
            </a:lvl1pPr>
          </a:lstStyle>
          <a:p>
            <a:r>
              <a:rPr lang="en-US" smtClean="0"/>
              <a:t>9-</a:t>
            </a:r>
            <a:fld id="{01A6C3FC-3D11-40A7-971F-36F56074DE3B}" type="slidenum">
              <a:rPr lang="en-US" smtClean="0"/>
              <a:pPr/>
              <a:t>‹#›</a:t>
            </a:fld>
            <a:endParaRPr lang="en-US" smtClean="0"/>
          </a:p>
          <a:p>
            <a:endParaRPr lang="en-US"/>
          </a:p>
        </p:txBody>
      </p:sp>
    </p:spTree>
    <p:extLst>
      <p:ext uri="{BB962C8B-B14F-4D97-AF65-F5344CB8AC3E}">
        <p14:creationId xmlns:p14="http://schemas.microsoft.com/office/powerpoint/2010/main" val="25920772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solidFill>
            <a:srgbClr val="5F978D"/>
          </a:solidFill>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ftr" sz="quarter" idx="10"/>
          </p:nvPr>
        </p:nvSpPr>
        <p:spPr/>
        <p:txBody>
          <a:bodyPr/>
          <a:lstStyle>
            <a:lvl1pPr>
              <a:defRPr smtClean="0">
                <a:solidFill>
                  <a:srgbClr val="0000CC"/>
                </a:solidFill>
              </a:defRPr>
            </a:lvl1pPr>
          </a:lstStyle>
          <a:p>
            <a:pPr>
              <a:defRPr/>
            </a:pPr>
            <a:r>
              <a:rPr lang="en-US" dirty="0" smtClean="0">
                <a:solidFill>
                  <a:srgbClr val="D57A15"/>
                </a:solidFill>
              </a:rPr>
              <a:t>KROENKE AND AUER - DATABASE PROCESSING, 14th Edition</a:t>
            </a:r>
            <a:r>
              <a:rPr lang="en-US" dirty="0" smtClean="0"/>
              <a:t>  </a:t>
            </a:r>
            <a:r>
              <a:rPr lang="en-US" dirty="0" smtClean="0">
                <a:solidFill>
                  <a:srgbClr val="5F978D"/>
                </a:solidFill>
              </a:rPr>
              <a:t>© 2016 Pearson Education, Inc.</a:t>
            </a:r>
            <a:endParaRPr lang="en-US" dirty="0">
              <a:solidFill>
                <a:srgbClr val="5F978D"/>
              </a:solidFill>
            </a:endParaRPr>
          </a:p>
        </p:txBody>
      </p:sp>
      <p:sp>
        <p:nvSpPr>
          <p:cNvPr id="5" name="Rectangle 6"/>
          <p:cNvSpPr>
            <a:spLocks noGrp="1" noChangeArrowheads="1"/>
          </p:cNvSpPr>
          <p:nvPr>
            <p:ph type="sldNum" sz="quarter" idx="11"/>
          </p:nvPr>
        </p:nvSpPr>
        <p:spPr/>
        <p:txBody>
          <a:bodyPr/>
          <a:lstStyle>
            <a:lvl1pPr>
              <a:defRPr dirty="0" smtClean="0">
                <a:solidFill>
                  <a:srgbClr val="7B7ABB"/>
                </a:solidFill>
              </a:defRPr>
            </a:lvl1pPr>
          </a:lstStyle>
          <a:p>
            <a:r>
              <a:rPr lang="en-US" smtClean="0"/>
              <a:t>9-</a:t>
            </a:r>
            <a:fld id="{10A00118-B76E-4A84-9314-1FDB2C5824C1}" type="slidenum">
              <a:rPr lang="en-US" smtClean="0"/>
              <a:pPr/>
              <a:t>‹#›</a:t>
            </a:fld>
            <a:endParaRPr lang="en-US" smtClean="0"/>
          </a:p>
          <a:p>
            <a:endParaRPr lang="en-US"/>
          </a:p>
        </p:txBody>
      </p:sp>
    </p:spTree>
    <p:extLst>
      <p:ext uri="{BB962C8B-B14F-4D97-AF65-F5344CB8AC3E}">
        <p14:creationId xmlns:p14="http://schemas.microsoft.com/office/powerpoint/2010/main" val="33669211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5"/>
          <p:cNvSpPr>
            <a:spLocks noGrp="1" noChangeArrowheads="1"/>
          </p:cNvSpPr>
          <p:nvPr>
            <p:ph type="ftr" sz="quarter" idx="10"/>
          </p:nvPr>
        </p:nvSpPr>
        <p:spPr>
          <a:ln/>
        </p:spPr>
        <p:txBody>
          <a:bodyPr/>
          <a:lstStyle>
            <a:lvl1pPr>
              <a:defRPr/>
            </a:lvl1pPr>
          </a:lstStyle>
          <a:p>
            <a:pPr>
              <a:defRPr/>
            </a:pPr>
            <a:r>
              <a:rPr lang="en-US" dirty="0" smtClean="0">
                <a:solidFill>
                  <a:srgbClr val="D57A15"/>
                </a:solidFill>
              </a:rPr>
              <a:t>KROENKE AND AUER - DATABASE PROCESSING, 14th Edition  </a:t>
            </a:r>
            <a:r>
              <a:rPr lang="en-US" dirty="0" smtClean="0">
                <a:solidFill>
                  <a:srgbClr val="5F978D"/>
                </a:solidFill>
              </a:rPr>
              <a:t>© 2016 Pearson Education, Inc.</a:t>
            </a:r>
            <a:endParaRPr lang="en-US" dirty="0">
              <a:solidFill>
                <a:srgbClr val="5F978D"/>
              </a:solidFill>
            </a:endParaRPr>
          </a:p>
        </p:txBody>
      </p:sp>
      <p:sp>
        <p:nvSpPr>
          <p:cNvPr id="5" name="Rectangle 6"/>
          <p:cNvSpPr>
            <a:spLocks noGrp="1" noChangeArrowheads="1"/>
          </p:cNvSpPr>
          <p:nvPr>
            <p:ph type="sldNum" sz="quarter" idx="11"/>
          </p:nvPr>
        </p:nvSpPr>
        <p:spPr>
          <a:ln/>
        </p:spPr>
        <p:txBody>
          <a:bodyPr/>
          <a:lstStyle>
            <a:lvl1pPr>
              <a:defRPr>
                <a:solidFill>
                  <a:srgbClr val="7B7ABB"/>
                </a:solidFill>
              </a:defRPr>
            </a:lvl1pPr>
          </a:lstStyle>
          <a:p>
            <a:r>
              <a:rPr lang="en-US" smtClean="0"/>
              <a:t>9-</a:t>
            </a:r>
            <a:fld id="{56B89D4F-6286-4E20-9004-803A91502A93}" type="slidenum">
              <a:rPr lang="en-US" smtClean="0"/>
              <a:pPr/>
              <a:t>‹#›</a:t>
            </a:fld>
            <a:endParaRPr lang="en-US" smtClean="0"/>
          </a:p>
          <a:p>
            <a:endParaRPr lang="en-US"/>
          </a:p>
        </p:txBody>
      </p:sp>
    </p:spTree>
    <p:extLst>
      <p:ext uri="{BB962C8B-B14F-4D97-AF65-F5344CB8AC3E}">
        <p14:creationId xmlns:p14="http://schemas.microsoft.com/office/powerpoint/2010/main" val="33935867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solidFill>
            <a:srgbClr val="5F978D"/>
          </a:solidFill>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5"/>
          <p:cNvSpPr>
            <a:spLocks noGrp="1" noChangeArrowheads="1"/>
          </p:cNvSpPr>
          <p:nvPr>
            <p:ph type="ftr" sz="quarter" idx="10"/>
          </p:nvPr>
        </p:nvSpPr>
        <p:spPr/>
        <p:txBody>
          <a:bodyPr/>
          <a:lstStyle>
            <a:lvl1pPr>
              <a:defRPr smtClean="0">
                <a:solidFill>
                  <a:srgbClr val="0000CC"/>
                </a:solidFill>
              </a:defRPr>
            </a:lvl1pPr>
          </a:lstStyle>
          <a:p>
            <a:pPr>
              <a:defRPr/>
            </a:pPr>
            <a:r>
              <a:rPr lang="en-US" dirty="0" smtClean="0">
                <a:solidFill>
                  <a:srgbClr val="D57A15"/>
                </a:solidFill>
              </a:rPr>
              <a:t>KROENKE AND AUER - DATABASE PROCESSING, 14th Edition  </a:t>
            </a:r>
            <a:r>
              <a:rPr lang="en-US" dirty="0" smtClean="0">
                <a:solidFill>
                  <a:srgbClr val="5F978D"/>
                </a:solidFill>
              </a:rPr>
              <a:t>© 2016 Pearson Education, Inc.</a:t>
            </a:r>
            <a:endParaRPr lang="en-US" dirty="0">
              <a:solidFill>
                <a:srgbClr val="5F978D"/>
              </a:solidFill>
            </a:endParaRPr>
          </a:p>
        </p:txBody>
      </p:sp>
      <p:sp>
        <p:nvSpPr>
          <p:cNvPr id="6" name="Rectangle 6"/>
          <p:cNvSpPr>
            <a:spLocks noGrp="1" noChangeArrowheads="1"/>
          </p:cNvSpPr>
          <p:nvPr>
            <p:ph type="sldNum" sz="quarter" idx="11"/>
          </p:nvPr>
        </p:nvSpPr>
        <p:spPr/>
        <p:txBody>
          <a:bodyPr/>
          <a:lstStyle>
            <a:lvl1pPr>
              <a:defRPr dirty="0" smtClean="0">
                <a:solidFill>
                  <a:srgbClr val="7B7ABB"/>
                </a:solidFill>
              </a:defRPr>
            </a:lvl1pPr>
          </a:lstStyle>
          <a:p>
            <a:r>
              <a:rPr lang="en-US" smtClean="0"/>
              <a:t>9-</a:t>
            </a:r>
            <a:fld id="{49B01434-474A-466E-93BD-2AC279802BCE}" type="slidenum">
              <a:rPr lang="en-US" smtClean="0"/>
              <a:pPr/>
              <a:t>‹#›</a:t>
            </a:fld>
            <a:endParaRPr lang="en-US" smtClean="0"/>
          </a:p>
          <a:p>
            <a:endParaRPr lang="en-US"/>
          </a:p>
        </p:txBody>
      </p:sp>
    </p:spTree>
    <p:extLst>
      <p:ext uri="{BB962C8B-B14F-4D97-AF65-F5344CB8AC3E}">
        <p14:creationId xmlns:p14="http://schemas.microsoft.com/office/powerpoint/2010/main" val="29102511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5"/>
          <p:cNvSpPr>
            <a:spLocks noGrp="1" noChangeArrowheads="1"/>
          </p:cNvSpPr>
          <p:nvPr>
            <p:ph type="ftr" sz="quarter" idx="10"/>
          </p:nvPr>
        </p:nvSpPr>
        <p:spPr>
          <a:ln/>
        </p:spPr>
        <p:txBody>
          <a:bodyPr/>
          <a:lstStyle>
            <a:lvl1pPr>
              <a:defRPr/>
            </a:lvl1pPr>
          </a:lstStyle>
          <a:p>
            <a:pPr>
              <a:defRPr/>
            </a:pPr>
            <a:r>
              <a:rPr lang="en-US" dirty="0" smtClean="0">
                <a:solidFill>
                  <a:srgbClr val="D57A15"/>
                </a:solidFill>
              </a:rPr>
              <a:t>KROENKE AND AUER - DATABASE PROCESSING, 14th Edition  </a:t>
            </a:r>
            <a:r>
              <a:rPr lang="en-US" dirty="0" smtClean="0">
                <a:solidFill>
                  <a:srgbClr val="5F978D"/>
                </a:solidFill>
              </a:rPr>
              <a:t>© 2016 Pearson Education, Inc.</a:t>
            </a:r>
            <a:endParaRPr lang="en-US" dirty="0">
              <a:solidFill>
                <a:srgbClr val="5F978D"/>
              </a:solidFill>
            </a:endParaRPr>
          </a:p>
        </p:txBody>
      </p:sp>
      <p:sp>
        <p:nvSpPr>
          <p:cNvPr id="8" name="Rectangle 6"/>
          <p:cNvSpPr>
            <a:spLocks noGrp="1" noChangeArrowheads="1"/>
          </p:cNvSpPr>
          <p:nvPr>
            <p:ph type="sldNum" sz="quarter" idx="11"/>
          </p:nvPr>
        </p:nvSpPr>
        <p:spPr>
          <a:ln/>
        </p:spPr>
        <p:txBody>
          <a:bodyPr/>
          <a:lstStyle>
            <a:lvl1pPr>
              <a:defRPr/>
            </a:lvl1pPr>
          </a:lstStyle>
          <a:p>
            <a:r>
              <a:rPr lang="en-US" smtClean="0"/>
              <a:t>9-</a:t>
            </a:r>
            <a:fld id="{661110F6-5680-4F90-97B9-E969AB808ACA}" type="slidenum">
              <a:rPr lang="en-US" smtClean="0"/>
              <a:pPr/>
              <a:t>‹#›</a:t>
            </a:fld>
            <a:endParaRPr lang="en-US" smtClean="0"/>
          </a:p>
          <a:p>
            <a:endParaRPr lang="en-US"/>
          </a:p>
        </p:txBody>
      </p:sp>
    </p:spTree>
    <p:extLst>
      <p:ext uri="{BB962C8B-B14F-4D97-AF65-F5344CB8AC3E}">
        <p14:creationId xmlns:p14="http://schemas.microsoft.com/office/powerpoint/2010/main" val="29045652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solidFill>
            <a:srgbClr val="5F978D"/>
          </a:solidFill>
        </p:spPr>
        <p:txBody>
          <a:bodyPr/>
          <a:lstStyle/>
          <a:p>
            <a:r>
              <a:rPr lang="en-US" smtClean="0"/>
              <a:t>Click to edit Master title style</a:t>
            </a:r>
            <a:endParaRPr lang="en-US"/>
          </a:p>
        </p:txBody>
      </p:sp>
      <p:sp>
        <p:nvSpPr>
          <p:cNvPr id="3" name="Rectangle 5"/>
          <p:cNvSpPr>
            <a:spLocks noGrp="1" noChangeArrowheads="1"/>
          </p:cNvSpPr>
          <p:nvPr>
            <p:ph type="ftr" sz="quarter" idx="10"/>
          </p:nvPr>
        </p:nvSpPr>
        <p:spPr/>
        <p:txBody>
          <a:bodyPr/>
          <a:lstStyle>
            <a:lvl1pPr>
              <a:defRPr smtClean="0">
                <a:solidFill>
                  <a:srgbClr val="0000CC"/>
                </a:solidFill>
              </a:defRPr>
            </a:lvl1pPr>
          </a:lstStyle>
          <a:p>
            <a:pPr>
              <a:defRPr/>
            </a:pPr>
            <a:r>
              <a:rPr lang="en-US" dirty="0" smtClean="0">
                <a:solidFill>
                  <a:srgbClr val="D57A15"/>
                </a:solidFill>
              </a:rPr>
              <a:t>KROENKE AND AUER - DATABASE PROCESSING, 14th Edition  </a:t>
            </a:r>
            <a:r>
              <a:rPr lang="en-US" dirty="0" smtClean="0">
                <a:solidFill>
                  <a:srgbClr val="5F978D"/>
                </a:solidFill>
              </a:rPr>
              <a:t>© 2016 Pearson Education, Inc.</a:t>
            </a:r>
            <a:endParaRPr lang="en-US" dirty="0">
              <a:solidFill>
                <a:srgbClr val="5F978D"/>
              </a:solidFill>
            </a:endParaRPr>
          </a:p>
        </p:txBody>
      </p:sp>
      <p:sp>
        <p:nvSpPr>
          <p:cNvPr id="4" name="Rectangle 6"/>
          <p:cNvSpPr>
            <a:spLocks noGrp="1" noChangeArrowheads="1"/>
          </p:cNvSpPr>
          <p:nvPr>
            <p:ph type="sldNum" sz="quarter" idx="11"/>
          </p:nvPr>
        </p:nvSpPr>
        <p:spPr/>
        <p:txBody>
          <a:bodyPr/>
          <a:lstStyle>
            <a:lvl1pPr>
              <a:defRPr dirty="0" smtClean="0">
                <a:solidFill>
                  <a:srgbClr val="7B7ABB"/>
                </a:solidFill>
              </a:defRPr>
            </a:lvl1pPr>
          </a:lstStyle>
          <a:p>
            <a:r>
              <a:rPr lang="en-US" smtClean="0"/>
              <a:t>9-</a:t>
            </a:r>
            <a:fld id="{FA4DE28B-A57C-4F67-BE83-AE7E062D2481}" type="slidenum">
              <a:rPr lang="en-US" smtClean="0"/>
              <a:pPr/>
              <a:t>‹#›</a:t>
            </a:fld>
            <a:endParaRPr lang="en-US" smtClean="0"/>
          </a:p>
          <a:p>
            <a:endParaRPr lang="en-US"/>
          </a:p>
        </p:txBody>
      </p:sp>
    </p:spTree>
    <p:extLst>
      <p:ext uri="{BB962C8B-B14F-4D97-AF65-F5344CB8AC3E}">
        <p14:creationId xmlns:p14="http://schemas.microsoft.com/office/powerpoint/2010/main" val="34630116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p:cNvSpPr>
            <a:spLocks noGrp="1" noChangeArrowheads="1"/>
          </p:cNvSpPr>
          <p:nvPr>
            <p:ph type="ftr" sz="quarter" idx="10"/>
          </p:nvPr>
        </p:nvSpPr>
        <p:spPr>
          <a:ln/>
        </p:spPr>
        <p:txBody>
          <a:bodyPr/>
          <a:lstStyle>
            <a:lvl1pPr>
              <a:defRPr/>
            </a:lvl1pPr>
          </a:lstStyle>
          <a:p>
            <a:pPr>
              <a:defRPr/>
            </a:pPr>
            <a:r>
              <a:rPr lang="en-US" dirty="0" smtClean="0">
                <a:solidFill>
                  <a:srgbClr val="D57A15"/>
                </a:solidFill>
              </a:rPr>
              <a:t>KROENKE AND AUER - DATABASE PROCESSING, 14th Edition  </a:t>
            </a:r>
            <a:r>
              <a:rPr lang="en-US" dirty="0" smtClean="0">
                <a:solidFill>
                  <a:srgbClr val="5F978D"/>
                </a:solidFill>
              </a:rPr>
              <a:t>© 2016 Pearson Education, Inc.</a:t>
            </a:r>
            <a:endParaRPr lang="en-US" dirty="0">
              <a:solidFill>
                <a:srgbClr val="5F978D"/>
              </a:solidFill>
            </a:endParaRPr>
          </a:p>
        </p:txBody>
      </p:sp>
      <p:sp>
        <p:nvSpPr>
          <p:cNvPr id="3" name="Rectangle 6"/>
          <p:cNvSpPr>
            <a:spLocks noGrp="1" noChangeArrowheads="1"/>
          </p:cNvSpPr>
          <p:nvPr>
            <p:ph type="sldNum" sz="quarter" idx="11"/>
          </p:nvPr>
        </p:nvSpPr>
        <p:spPr>
          <a:ln/>
        </p:spPr>
        <p:txBody>
          <a:bodyPr/>
          <a:lstStyle>
            <a:lvl1pPr>
              <a:defRPr/>
            </a:lvl1pPr>
          </a:lstStyle>
          <a:p>
            <a:r>
              <a:rPr lang="en-US" smtClean="0"/>
              <a:t>9-</a:t>
            </a:r>
            <a:fld id="{9F5BB7D3-40CC-4E52-B7B9-6F6D9735E476}" type="slidenum">
              <a:rPr lang="en-US" smtClean="0"/>
              <a:pPr/>
              <a:t>‹#›</a:t>
            </a:fld>
            <a:endParaRPr lang="en-US" smtClean="0"/>
          </a:p>
          <a:p>
            <a:endParaRPr lang="en-US"/>
          </a:p>
        </p:txBody>
      </p:sp>
    </p:spTree>
    <p:extLst>
      <p:ext uri="{BB962C8B-B14F-4D97-AF65-F5344CB8AC3E}">
        <p14:creationId xmlns:p14="http://schemas.microsoft.com/office/powerpoint/2010/main" val="8982774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5"/>
          <p:cNvSpPr>
            <a:spLocks noGrp="1" noChangeArrowheads="1"/>
          </p:cNvSpPr>
          <p:nvPr>
            <p:ph type="ftr" sz="quarter" idx="10"/>
          </p:nvPr>
        </p:nvSpPr>
        <p:spPr>
          <a:ln/>
        </p:spPr>
        <p:txBody>
          <a:bodyPr/>
          <a:lstStyle>
            <a:lvl1pPr>
              <a:defRPr/>
            </a:lvl1pPr>
          </a:lstStyle>
          <a:p>
            <a:pPr>
              <a:defRPr/>
            </a:pPr>
            <a:r>
              <a:rPr lang="en-US" dirty="0" smtClean="0">
                <a:solidFill>
                  <a:srgbClr val="D57A15"/>
                </a:solidFill>
              </a:rPr>
              <a:t>KROENKE AND AUER - DATABASE PROCESSING, 14th Edition  </a:t>
            </a:r>
            <a:r>
              <a:rPr lang="en-US" dirty="0" smtClean="0">
                <a:solidFill>
                  <a:srgbClr val="5F978D"/>
                </a:solidFill>
              </a:rPr>
              <a:t>© 2016 Pearson Education, Inc.</a:t>
            </a:r>
            <a:endParaRPr lang="en-US" dirty="0">
              <a:solidFill>
                <a:srgbClr val="5F978D"/>
              </a:solidFill>
            </a:endParaRPr>
          </a:p>
        </p:txBody>
      </p:sp>
      <p:sp>
        <p:nvSpPr>
          <p:cNvPr id="6" name="Rectangle 6"/>
          <p:cNvSpPr>
            <a:spLocks noGrp="1" noChangeArrowheads="1"/>
          </p:cNvSpPr>
          <p:nvPr>
            <p:ph type="sldNum" sz="quarter" idx="11"/>
          </p:nvPr>
        </p:nvSpPr>
        <p:spPr>
          <a:ln/>
        </p:spPr>
        <p:txBody>
          <a:bodyPr/>
          <a:lstStyle>
            <a:lvl1pPr>
              <a:defRPr/>
            </a:lvl1pPr>
          </a:lstStyle>
          <a:p>
            <a:r>
              <a:rPr lang="en-US" smtClean="0"/>
              <a:t>9-</a:t>
            </a:r>
            <a:fld id="{3650F902-5838-4BB7-9B0D-18E3F2894599}" type="slidenum">
              <a:rPr lang="en-US" smtClean="0"/>
              <a:pPr/>
              <a:t>‹#›</a:t>
            </a:fld>
            <a:endParaRPr lang="en-US" smtClean="0"/>
          </a:p>
          <a:p>
            <a:endParaRPr lang="en-US"/>
          </a:p>
        </p:txBody>
      </p:sp>
    </p:spTree>
    <p:extLst>
      <p:ext uri="{BB962C8B-B14F-4D97-AF65-F5344CB8AC3E}">
        <p14:creationId xmlns:p14="http://schemas.microsoft.com/office/powerpoint/2010/main" val="23660368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5"/>
          <p:cNvSpPr>
            <a:spLocks noGrp="1" noChangeArrowheads="1"/>
          </p:cNvSpPr>
          <p:nvPr>
            <p:ph type="ftr" sz="quarter" idx="10"/>
          </p:nvPr>
        </p:nvSpPr>
        <p:spPr>
          <a:ln/>
        </p:spPr>
        <p:txBody>
          <a:bodyPr/>
          <a:lstStyle>
            <a:lvl1pPr>
              <a:defRPr/>
            </a:lvl1pPr>
          </a:lstStyle>
          <a:p>
            <a:pPr>
              <a:defRPr/>
            </a:pPr>
            <a:r>
              <a:rPr lang="en-US" dirty="0" smtClean="0">
                <a:solidFill>
                  <a:srgbClr val="D57A15"/>
                </a:solidFill>
              </a:rPr>
              <a:t>KROENKE AND AUER - DATABASE PROCESSING, 14th Edition  </a:t>
            </a:r>
            <a:r>
              <a:rPr lang="en-US" dirty="0" smtClean="0">
                <a:solidFill>
                  <a:srgbClr val="5F978D"/>
                </a:solidFill>
              </a:rPr>
              <a:t>© 2016 Pearson Education, Inc.</a:t>
            </a:r>
            <a:endParaRPr lang="en-US" dirty="0">
              <a:solidFill>
                <a:srgbClr val="5F978D"/>
              </a:solidFill>
            </a:endParaRPr>
          </a:p>
        </p:txBody>
      </p:sp>
      <p:sp>
        <p:nvSpPr>
          <p:cNvPr id="6" name="Rectangle 6"/>
          <p:cNvSpPr>
            <a:spLocks noGrp="1" noChangeArrowheads="1"/>
          </p:cNvSpPr>
          <p:nvPr>
            <p:ph type="sldNum" sz="quarter" idx="11"/>
          </p:nvPr>
        </p:nvSpPr>
        <p:spPr>
          <a:ln/>
        </p:spPr>
        <p:txBody>
          <a:bodyPr/>
          <a:lstStyle>
            <a:lvl1pPr>
              <a:defRPr/>
            </a:lvl1pPr>
          </a:lstStyle>
          <a:p>
            <a:r>
              <a:rPr lang="en-US" smtClean="0"/>
              <a:t>9-</a:t>
            </a:r>
            <a:fld id="{CE0388ED-5E7C-4398-AA67-10BE11217E25}" type="slidenum">
              <a:rPr lang="en-US" smtClean="0"/>
              <a:pPr/>
              <a:t>‹#›</a:t>
            </a:fld>
            <a:endParaRPr lang="en-US" smtClean="0"/>
          </a:p>
          <a:p>
            <a:endParaRPr lang="en-US"/>
          </a:p>
        </p:txBody>
      </p:sp>
    </p:spTree>
    <p:extLst>
      <p:ext uri="{BB962C8B-B14F-4D97-AF65-F5344CB8AC3E}">
        <p14:creationId xmlns:p14="http://schemas.microsoft.com/office/powerpoint/2010/main" val="21558894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1143000"/>
          </a:xfrm>
          <a:prstGeom prst="rect">
            <a:avLst/>
          </a:prstGeom>
          <a:solidFill>
            <a:srgbClr val="5F978D"/>
          </a:solid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endParaRPr lang="en-US" dirty="0" smtClean="0"/>
          </a:p>
        </p:txBody>
      </p:sp>
      <p:sp>
        <p:nvSpPr>
          <p:cNvPr id="10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29" name="Rectangle 5"/>
          <p:cNvSpPr>
            <a:spLocks noGrp="1" noChangeArrowheads="1"/>
          </p:cNvSpPr>
          <p:nvPr>
            <p:ph type="ftr" sz="quarter" idx="3"/>
          </p:nvPr>
        </p:nvSpPr>
        <p:spPr bwMode="auto">
          <a:xfrm>
            <a:off x="457200" y="6248400"/>
            <a:ext cx="54102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smtClean="0">
                <a:solidFill>
                  <a:srgbClr val="0099CC"/>
                </a:solidFill>
                <a:latin typeface="Arial" charset="0"/>
                <a:cs typeface="+mn-cs"/>
              </a:defRPr>
            </a:lvl1pPr>
          </a:lstStyle>
          <a:p>
            <a:pPr>
              <a:defRPr/>
            </a:pPr>
            <a:r>
              <a:rPr lang="en-US" dirty="0" smtClean="0">
                <a:solidFill>
                  <a:srgbClr val="D57A15"/>
                </a:solidFill>
              </a:rPr>
              <a:t>KROENKE AND AUER - DATABASE PROCESSING, 14th Edition  </a:t>
            </a:r>
            <a:r>
              <a:rPr lang="en-US" dirty="0" smtClean="0">
                <a:solidFill>
                  <a:srgbClr val="5F978D"/>
                </a:solidFill>
              </a:rPr>
              <a:t>© 2016 Pearson Education, Inc.</a:t>
            </a:r>
            <a:endParaRPr lang="en-US" dirty="0">
              <a:solidFill>
                <a:srgbClr val="5F978D"/>
              </a:solidFill>
            </a:endParaRPr>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solidFill>
                  <a:srgbClr val="7B7ABB"/>
                </a:solidFill>
                <a:latin typeface="Arial" panose="020B0604020202020204" pitchFamily="34" charset="0"/>
                <a:cs typeface="+mn-cs"/>
              </a:defRPr>
            </a:lvl1pPr>
          </a:lstStyle>
          <a:p>
            <a:r>
              <a:rPr lang="en-US" smtClean="0"/>
              <a:t>9-</a:t>
            </a:r>
            <a:fld id="{79EE2DBB-7AE8-441D-BF18-2D73AB35159A}" type="slidenum">
              <a:rPr lang="en-US" smtClean="0"/>
              <a:pPr/>
              <a:t>‹#›</a:t>
            </a:fld>
            <a:endParaRPr lang="en-US" smtClean="0"/>
          </a:p>
          <a:p>
            <a:endParaRPr lang="en-US" dirty="0"/>
          </a:p>
        </p:txBody>
      </p:sp>
    </p:spTree>
    <p:extLst>
      <p:ext uri="{BB962C8B-B14F-4D97-AF65-F5344CB8AC3E}">
        <p14:creationId xmlns:p14="http://schemas.microsoft.com/office/powerpoint/2010/main" val="3325259603"/>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Lst>
  <p:timing>
    <p:tnLst>
      <p:par>
        <p:cTn id="1" dur="indefinite" restart="never" nodeType="tmRoot"/>
      </p:par>
    </p:tnLst>
  </p:timing>
  <p:hf hdr="0" dt="0"/>
  <p:txStyles>
    <p:titleStyle>
      <a:lvl1pPr algn="ctr" rtl="0" eaLnBrk="1" fontAlgn="base" hangingPunct="1">
        <a:spcBef>
          <a:spcPct val="0"/>
        </a:spcBef>
        <a:spcAft>
          <a:spcPct val="0"/>
        </a:spcAft>
        <a:defRPr sz="4400">
          <a:solidFill>
            <a:schemeClr val="bg1"/>
          </a:solidFill>
          <a:latin typeface="+mj-lt"/>
          <a:ea typeface="+mj-ea"/>
          <a:cs typeface="+mj-cs"/>
        </a:defRPr>
      </a:lvl1pPr>
      <a:lvl2pPr algn="ctr" rtl="0" eaLnBrk="1" fontAlgn="base" hangingPunct="1">
        <a:spcBef>
          <a:spcPct val="0"/>
        </a:spcBef>
        <a:spcAft>
          <a:spcPct val="0"/>
        </a:spcAft>
        <a:defRPr sz="4400">
          <a:solidFill>
            <a:schemeClr val="bg1"/>
          </a:solidFill>
          <a:latin typeface="Arial" charset="0"/>
        </a:defRPr>
      </a:lvl2pPr>
      <a:lvl3pPr algn="ctr" rtl="0" eaLnBrk="1" fontAlgn="base" hangingPunct="1">
        <a:spcBef>
          <a:spcPct val="0"/>
        </a:spcBef>
        <a:spcAft>
          <a:spcPct val="0"/>
        </a:spcAft>
        <a:defRPr sz="4400">
          <a:solidFill>
            <a:schemeClr val="bg1"/>
          </a:solidFill>
          <a:latin typeface="Arial" charset="0"/>
        </a:defRPr>
      </a:lvl3pPr>
      <a:lvl4pPr algn="ctr" rtl="0" eaLnBrk="1" fontAlgn="base" hangingPunct="1">
        <a:spcBef>
          <a:spcPct val="0"/>
        </a:spcBef>
        <a:spcAft>
          <a:spcPct val="0"/>
        </a:spcAft>
        <a:defRPr sz="4400">
          <a:solidFill>
            <a:schemeClr val="bg1"/>
          </a:solidFill>
          <a:latin typeface="Arial" charset="0"/>
        </a:defRPr>
      </a:lvl4pPr>
      <a:lvl5pPr algn="ctr" rtl="0" eaLnBrk="1" fontAlgn="base" hangingPunct="1">
        <a:spcBef>
          <a:spcPct val="0"/>
        </a:spcBef>
        <a:spcAft>
          <a:spcPct val="0"/>
        </a:spcAft>
        <a:defRPr sz="4400">
          <a:solidFill>
            <a:schemeClr val="bg1"/>
          </a:solidFill>
          <a:latin typeface="Arial" charset="0"/>
        </a:defRPr>
      </a:lvl5pPr>
      <a:lvl6pPr marL="457200" algn="ctr" rtl="0" eaLnBrk="1" fontAlgn="base" hangingPunct="1">
        <a:spcBef>
          <a:spcPct val="0"/>
        </a:spcBef>
        <a:spcAft>
          <a:spcPct val="0"/>
        </a:spcAft>
        <a:defRPr sz="4400">
          <a:solidFill>
            <a:schemeClr val="bg1"/>
          </a:solidFill>
          <a:latin typeface="Arial" charset="0"/>
        </a:defRPr>
      </a:lvl6pPr>
      <a:lvl7pPr marL="914400" algn="ctr" rtl="0" eaLnBrk="1" fontAlgn="base" hangingPunct="1">
        <a:spcBef>
          <a:spcPct val="0"/>
        </a:spcBef>
        <a:spcAft>
          <a:spcPct val="0"/>
        </a:spcAft>
        <a:defRPr sz="4400">
          <a:solidFill>
            <a:schemeClr val="bg1"/>
          </a:solidFill>
          <a:latin typeface="Arial" charset="0"/>
        </a:defRPr>
      </a:lvl7pPr>
      <a:lvl8pPr marL="1371600" algn="ctr" rtl="0" eaLnBrk="1" fontAlgn="base" hangingPunct="1">
        <a:spcBef>
          <a:spcPct val="0"/>
        </a:spcBef>
        <a:spcAft>
          <a:spcPct val="0"/>
        </a:spcAft>
        <a:defRPr sz="4400">
          <a:solidFill>
            <a:schemeClr val="bg1"/>
          </a:solidFill>
          <a:latin typeface="Arial" charset="0"/>
        </a:defRPr>
      </a:lvl8pPr>
      <a:lvl9pPr marL="1828800" algn="ctr" rtl="0" eaLnBrk="1" fontAlgn="base" hangingPunct="1">
        <a:spcBef>
          <a:spcPct val="0"/>
        </a:spcBef>
        <a:spcAft>
          <a:spcPct val="0"/>
        </a:spcAft>
        <a:defRPr sz="4400">
          <a:solidFill>
            <a:schemeClr val="bg1"/>
          </a:solidFill>
          <a:latin typeface="Arial"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6.xml"/><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7.xml"/><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cid:3287383400_2177562"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3"/>
          <a:stretch>
            <a:fillRect/>
          </a:stretch>
        </p:blipFill>
        <p:spPr>
          <a:xfrm>
            <a:off x="1" y="2362200"/>
            <a:ext cx="3352800" cy="3800745"/>
          </a:xfrm>
          <a:prstGeom prst="rect">
            <a:avLst/>
          </a:prstGeom>
        </p:spPr>
      </p:pic>
      <p:sp>
        <p:nvSpPr>
          <p:cNvPr id="15363" name="Rectangle 2"/>
          <p:cNvSpPr>
            <a:spLocks noGrp="1" noChangeArrowheads="1"/>
          </p:cNvSpPr>
          <p:nvPr>
            <p:ph type="ctrTitle"/>
          </p:nvPr>
        </p:nvSpPr>
        <p:spPr>
          <a:xfrm>
            <a:off x="0" y="0"/>
            <a:ext cx="9144000" cy="2362200"/>
          </a:xfrm>
          <a:solidFill>
            <a:srgbClr val="5F978D"/>
          </a:solidFill>
        </p:spPr>
        <p:txBody>
          <a:bodyPr/>
          <a:lstStyle/>
          <a:p>
            <a:pPr eaLnBrk="1" hangingPunct="1">
              <a:spcBef>
                <a:spcPct val="20000"/>
              </a:spcBef>
              <a:defRPr/>
            </a:pPr>
            <a:r>
              <a:rPr lang="en-US" sz="4000" dirty="0" smtClean="0"/>
              <a:t/>
            </a:r>
            <a:br>
              <a:rPr lang="en-US" sz="4000" dirty="0" smtClean="0"/>
            </a:br>
            <a:r>
              <a:rPr lang="en-US" sz="4000" dirty="0" smtClean="0">
                <a:latin typeface="Calibri" pitchFamily="34" charset="0"/>
                <a:cs typeface="Calibri" pitchFamily="34" charset="0"/>
              </a:rPr>
              <a:t>David M. Kroenke and David J. Auer</a:t>
            </a:r>
            <a:br>
              <a:rPr lang="en-US" sz="4000" dirty="0" smtClean="0">
                <a:latin typeface="Calibri" pitchFamily="34" charset="0"/>
                <a:cs typeface="Calibri" pitchFamily="34" charset="0"/>
              </a:rPr>
            </a:br>
            <a:r>
              <a:rPr lang="en-US" sz="4000" dirty="0" smtClean="0">
                <a:latin typeface="Calibri" pitchFamily="34" charset="0"/>
                <a:cs typeface="Calibri" pitchFamily="34" charset="0"/>
              </a:rPr>
              <a:t>Database Processing:</a:t>
            </a:r>
            <a:br>
              <a:rPr lang="en-US" sz="4000" dirty="0" smtClean="0">
                <a:latin typeface="Calibri" pitchFamily="34" charset="0"/>
                <a:cs typeface="Calibri" pitchFamily="34" charset="0"/>
              </a:rPr>
            </a:br>
            <a:r>
              <a:rPr lang="en-US" sz="3200" dirty="0" smtClean="0">
                <a:solidFill>
                  <a:schemeClr val="bg1">
                    <a:lumMod val="85000"/>
                  </a:schemeClr>
                </a:solidFill>
                <a:latin typeface="Calibri" pitchFamily="34" charset="0"/>
                <a:cs typeface="Calibri" pitchFamily="34" charset="0"/>
              </a:rPr>
              <a:t>Fundamentals, Design, and Implementation</a:t>
            </a:r>
            <a:r>
              <a:rPr lang="en-US" sz="4000" dirty="0" smtClean="0">
                <a:solidFill>
                  <a:srgbClr val="B3B3B3"/>
                </a:solidFill>
                <a:latin typeface="Calibri" pitchFamily="34" charset="0"/>
                <a:cs typeface="Calibri" pitchFamily="34" charset="0"/>
              </a:rPr>
              <a:t/>
            </a:r>
            <a:br>
              <a:rPr lang="en-US" sz="4000" dirty="0" smtClean="0">
                <a:solidFill>
                  <a:srgbClr val="B3B3B3"/>
                </a:solidFill>
                <a:latin typeface="Calibri" pitchFamily="34" charset="0"/>
                <a:cs typeface="Calibri" pitchFamily="34" charset="0"/>
              </a:rPr>
            </a:br>
            <a:endParaRPr lang="en-US" sz="4000" dirty="0" smtClean="0">
              <a:latin typeface="Calibri" pitchFamily="34" charset="0"/>
              <a:cs typeface="Calibri" pitchFamily="34" charset="0"/>
            </a:endParaRPr>
          </a:p>
        </p:txBody>
      </p:sp>
      <p:sp>
        <p:nvSpPr>
          <p:cNvPr id="15362" name="Rectangle 5"/>
          <p:cNvSpPr>
            <a:spLocks noChangeArrowheads="1"/>
          </p:cNvSpPr>
          <p:nvPr/>
        </p:nvSpPr>
        <p:spPr bwMode="auto">
          <a:xfrm>
            <a:off x="3352800" y="2362200"/>
            <a:ext cx="5791200" cy="3810000"/>
          </a:xfrm>
          <a:prstGeom prst="rect">
            <a:avLst/>
          </a:prstGeom>
          <a:noFill/>
          <a:ln w="9525">
            <a:noFill/>
            <a:miter lim="800000"/>
            <a:headEnd/>
            <a:tailEnd/>
          </a:ln>
        </p:spPr>
        <p:txBody>
          <a:bodyPr/>
          <a:lstStyle/>
          <a:p>
            <a:pPr algn="ctr">
              <a:spcBef>
                <a:spcPct val="20000"/>
              </a:spcBef>
            </a:pPr>
            <a:endParaRPr lang="en-US" sz="1000" b="1" dirty="0">
              <a:solidFill>
                <a:srgbClr val="3399FF"/>
              </a:solidFill>
            </a:endParaRPr>
          </a:p>
          <a:p>
            <a:pPr algn="ctr">
              <a:spcBef>
                <a:spcPct val="20000"/>
              </a:spcBef>
            </a:pPr>
            <a:r>
              <a:rPr lang="en-US" sz="3600" b="1" dirty="0">
                <a:solidFill>
                  <a:srgbClr val="D57A15"/>
                </a:solidFill>
                <a:latin typeface="Calibri" pitchFamily="34" charset="0"/>
                <a:cs typeface="Calibri" pitchFamily="34" charset="0"/>
              </a:rPr>
              <a:t>Chapter </a:t>
            </a:r>
            <a:r>
              <a:rPr lang="en-US" sz="3600" b="1" dirty="0" smtClean="0">
                <a:solidFill>
                  <a:srgbClr val="D57A15"/>
                </a:solidFill>
                <a:latin typeface="Calibri" pitchFamily="34" charset="0"/>
                <a:cs typeface="Calibri" pitchFamily="34" charset="0"/>
              </a:rPr>
              <a:t>Nine:</a:t>
            </a:r>
            <a:endParaRPr lang="en-US" sz="3600" b="1" dirty="0">
              <a:solidFill>
                <a:srgbClr val="D57A15"/>
              </a:solidFill>
              <a:latin typeface="Calibri" pitchFamily="34" charset="0"/>
              <a:cs typeface="Calibri" pitchFamily="34" charset="0"/>
            </a:endParaRPr>
          </a:p>
          <a:p>
            <a:pPr algn="ctr">
              <a:spcBef>
                <a:spcPct val="20000"/>
              </a:spcBef>
            </a:pPr>
            <a:r>
              <a:rPr lang="en-US" sz="4000" b="1" dirty="0" smtClean="0">
                <a:solidFill>
                  <a:srgbClr val="5F978D"/>
                </a:solidFill>
                <a:latin typeface="Calibri" pitchFamily="34" charset="0"/>
                <a:cs typeface="Calibri" pitchFamily="34" charset="0"/>
              </a:rPr>
              <a:t>Managing Multiuser Databases</a:t>
            </a:r>
            <a:r>
              <a:rPr lang="en-US" sz="4000" b="1" dirty="0"/>
              <a:t>	</a:t>
            </a:r>
          </a:p>
        </p:txBody>
      </p:sp>
      <p:sp>
        <p:nvSpPr>
          <p:cNvPr id="2055" name="Rectangle 7"/>
          <p:cNvSpPr>
            <a:spLocks noChangeArrowheads="1"/>
          </p:cNvSpPr>
          <p:nvPr/>
        </p:nvSpPr>
        <p:spPr bwMode="auto">
          <a:xfrm>
            <a:off x="457200" y="1524000"/>
            <a:ext cx="8001000" cy="1600200"/>
          </a:xfrm>
          <a:prstGeom prst="rect">
            <a:avLst/>
          </a:prstGeom>
          <a:noFill/>
          <a:ln w="9525">
            <a:noFill/>
            <a:miter lim="800000"/>
            <a:headEnd/>
            <a:tailEnd/>
          </a:ln>
          <a:effectLst/>
        </p:spPr>
        <p:txBody>
          <a:bodyPr/>
          <a:lstStyle/>
          <a:p>
            <a:pPr>
              <a:spcBef>
                <a:spcPct val="20000"/>
              </a:spcBef>
              <a:defRPr/>
            </a:pPr>
            <a:endParaRPr lang="en-US" sz="3200" dirty="0">
              <a:solidFill>
                <a:schemeClr val="bg2">
                  <a:lumMod val="60000"/>
                  <a:lumOff val="40000"/>
                </a:schemeClr>
              </a:solidFill>
              <a:cs typeface="+mn-cs"/>
            </a:endParaRPr>
          </a:p>
        </p:txBody>
      </p:sp>
      <p:cxnSp>
        <p:nvCxnSpPr>
          <p:cNvPr id="10" name="Straight Connector 9"/>
          <p:cNvCxnSpPr/>
          <p:nvPr/>
        </p:nvCxnSpPr>
        <p:spPr>
          <a:xfrm>
            <a:off x="0" y="2362200"/>
            <a:ext cx="9144000" cy="1588"/>
          </a:xfrm>
          <a:prstGeom prst="line">
            <a:avLst/>
          </a:prstGeom>
          <a:ln w="381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0" y="6170613"/>
            <a:ext cx="9144000" cy="1587"/>
          </a:xfrm>
          <a:prstGeom prst="line">
            <a:avLst/>
          </a:prstGeom>
          <a:ln w="381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9036977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468313" y="1476375"/>
            <a:ext cx="8218487" cy="4573565"/>
          </a:xfrm>
          <a:prstGeom prst="rect">
            <a:avLst/>
          </a:prstGeom>
        </p:spPr>
      </p:pic>
      <p:sp>
        <p:nvSpPr>
          <p:cNvPr id="23554" name="Rectangle 2"/>
          <p:cNvSpPr>
            <a:spLocks noGrp="1" noChangeArrowheads="1"/>
          </p:cNvSpPr>
          <p:nvPr>
            <p:ph type="title"/>
          </p:nvPr>
        </p:nvSpPr>
        <p:spPr/>
        <p:txBody>
          <a:bodyPr/>
          <a:lstStyle/>
          <a:p>
            <a:pPr eaLnBrk="1" hangingPunct="1"/>
            <a:r>
              <a:rPr lang="en-US" sz="3600" dirty="0" smtClean="0"/>
              <a:t>Errors Prevented with</a:t>
            </a:r>
            <a:br>
              <a:rPr lang="en-US" sz="3600" dirty="0" smtClean="0"/>
            </a:br>
            <a:r>
              <a:rPr lang="en-US" sz="3600" dirty="0" smtClean="0"/>
              <a:t>Atomic Transaction</a:t>
            </a:r>
          </a:p>
        </p:txBody>
      </p:sp>
      <p:sp>
        <p:nvSpPr>
          <p:cNvPr id="3" name="Slide Number Placeholder 2"/>
          <p:cNvSpPr>
            <a:spLocks noGrp="1"/>
          </p:cNvSpPr>
          <p:nvPr>
            <p:ph type="sldNum" sz="quarter" idx="11"/>
          </p:nvPr>
        </p:nvSpPr>
        <p:spPr/>
        <p:txBody>
          <a:bodyPr/>
          <a:lstStyle/>
          <a:p>
            <a:r>
              <a:rPr lang="en-US" smtClean="0"/>
              <a:t>9-</a:t>
            </a:r>
            <a:fld id="{10A00118-B76E-4A84-9314-1FDB2C5824C1}" type="slidenum">
              <a:rPr lang="en-US" smtClean="0"/>
              <a:pPr/>
              <a:t>10</a:t>
            </a:fld>
            <a:endParaRPr lang="en-US" smtClean="0"/>
          </a:p>
          <a:p>
            <a:endParaRPr lang="en-US"/>
          </a:p>
        </p:txBody>
      </p:sp>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a:t>
            </a:r>
            <a:r>
              <a:rPr lang="en-US" smtClean="0"/>
              <a:t>  </a:t>
            </a:r>
            <a:r>
              <a:rPr lang="en-US" smtClean="0">
                <a:solidFill>
                  <a:srgbClr val="5F978D"/>
                </a:solidFill>
              </a:rPr>
              <a:t>© 2016 Pearson Education, Inc.</a:t>
            </a:r>
            <a:endParaRPr lang="en-US" dirty="0">
              <a:solidFill>
                <a:srgbClr val="5F978D"/>
              </a:solidFill>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pPr eaLnBrk="1" hangingPunct="1"/>
            <a:r>
              <a:rPr lang="en-US" smtClean="0"/>
              <a:t>Concurrent Transaction</a:t>
            </a:r>
          </a:p>
        </p:txBody>
      </p:sp>
      <p:sp>
        <p:nvSpPr>
          <p:cNvPr id="24579" name="Rectangle 3"/>
          <p:cNvSpPr>
            <a:spLocks noGrp="1" noChangeArrowheads="1"/>
          </p:cNvSpPr>
          <p:nvPr>
            <p:ph idx="1"/>
          </p:nvPr>
        </p:nvSpPr>
        <p:spPr/>
        <p:txBody>
          <a:bodyPr/>
          <a:lstStyle/>
          <a:p>
            <a:pPr eaLnBrk="1" hangingPunct="1">
              <a:buClr>
                <a:schemeClr val="tx1"/>
              </a:buClr>
            </a:pPr>
            <a:r>
              <a:rPr lang="en-US" sz="2400" b="1" smtClean="0">
                <a:solidFill>
                  <a:srgbClr val="0099CC"/>
                </a:solidFill>
              </a:rPr>
              <a:t>Concurrent transactions</a:t>
            </a:r>
            <a:r>
              <a:rPr lang="en-US" sz="2400" smtClean="0">
                <a:solidFill>
                  <a:srgbClr val="0099CC"/>
                </a:solidFill>
              </a:rPr>
              <a:t> </a:t>
            </a:r>
            <a:r>
              <a:rPr lang="en-US" sz="2400" smtClean="0"/>
              <a:t>refer to two or more transactions that appear to users as they are being processed against a database at the same time.</a:t>
            </a:r>
          </a:p>
          <a:p>
            <a:pPr eaLnBrk="1" hangingPunct="1"/>
            <a:r>
              <a:rPr lang="en-US" sz="2400" smtClean="0"/>
              <a:t>In reality, CPU can execute only one instruction at a time.</a:t>
            </a:r>
          </a:p>
          <a:p>
            <a:pPr lvl="1" eaLnBrk="1" hangingPunct="1">
              <a:buClr>
                <a:schemeClr val="tx1"/>
              </a:buClr>
            </a:pPr>
            <a:r>
              <a:rPr lang="en-US" sz="2000" b="1" smtClean="0">
                <a:solidFill>
                  <a:srgbClr val="0099CC"/>
                </a:solidFill>
              </a:rPr>
              <a:t>Transactions are interleaved</a:t>
            </a:r>
            <a:r>
              <a:rPr lang="en-US" sz="2000" smtClean="0"/>
              <a:t>:</a:t>
            </a:r>
          </a:p>
          <a:p>
            <a:pPr lvl="2" eaLnBrk="1" hangingPunct="1">
              <a:buClr>
                <a:schemeClr val="tx1"/>
              </a:buClr>
            </a:pPr>
            <a:r>
              <a:rPr lang="en-US" sz="1600" smtClean="0"/>
              <a:t>The operating system quickly switches CPU services among tasks so that some portion of each of them is carried out in a given interval.</a:t>
            </a:r>
          </a:p>
          <a:p>
            <a:pPr eaLnBrk="1" hangingPunct="1"/>
            <a:r>
              <a:rPr lang="en-US" sz="2400" smtClean="0"/>
              <a:t>Concurrency problems are lost updates and inconsistent reads.</a:t>
            </a:r>
          </a:p>
        </p:txBody>
      </p:sp>
      <p:sp>
        <p:nvSpPr>
          <p:cNvPr id="3" name="Slide Number Placeholder 2"/>
          <p:cNvSpPr>
            <a:spLocks noGrp="1"/>
          </p:cNvSpPr>
          <p:nvPr>
            <p:ph type="sldNum" sz="quarter" idx="11"/>
          </p:nvPr>
        </p:nvSpPr>
        <p:spPr/>
        <p:txBody>
          <a:bodyPr/>
          <a:lstStyle/>
          <a:p>
            <a:r>
              <a:rPr lang="en-US" smtClean="0"/>
              <a:t>9-</a:t>
            </a:r>
            <a:fld id="{10A00118-B76E-4A84-9314-1FDB2C5824C1}" type="slidenum">
              <a:rPr lang="en-US" smtClean="0"/>
              <a:pPr/>
              <a:t>11</a:t>
            </a:fld>
            <a:endParaRPr lang="en-US" smtClean="0"/>
          </a:p>
          <a:p>
            <a:endParaRPr lang="en-US"/>
          </a:p>
        </p:txBody>
      </p:sp>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a:t>
            </a:r>
            <a:r>
              <a:rPr lang="en-US" smtClean="0"/>
              <a:t>  </a:t>
            </a:r>
            <a:r>
              <a:rPr lang="en-US" smtClean="0">
                <a:solidFill>
                  <a:srgbClr val="5F978D"/>
                </a:solidFill>
              </a:rPr>
              <a:t>© 2016 Pearson Education, Inc.</a:t>
            </a:r>
            <a:endParaRPr lang="en-US" dirty="0">
              <a:solidFill>
                <a:srgbClr val="5F978D"/>
              </a:solidFill>
            </a:endParaRPr>
          </a:p>
        </p:txBody>
      </p:sp>
    </p:spTree>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1367238" y="1315858"/>
            <a:ext cx="6409524" cy="4914286"/>
          </a:xfrm>
          <a:prstGeom prst="rect">
            <a:avLst/>
          </a:prstGeom>
        </p:spPr>
      </p:pic>
      <p:sp>
        <p:nvSpPr>
          <p:cNvPr id="25602" name="Rectangle 2"/>
          <p:cNvSpPr>
            <a:spLocks noGrp="1" noChangeArrowheads="1"/>
          </p:cNvSpPr>
          <p:nvPr>
            <p:ph type="title"/>
          </p:nvPr>
        </p:nvSpPr>
        <p:spPr>
          <a:xfrm>
            <a:off x="457200" y="274638"/>
            <a:ext cx="8229600" cy="944562"/>
          </a:xfrm>
        </p:spPr>
        <p:txBody>
          <a:bodyPr/>
          <a:lstStyle/>
          <a:p>
            <a:pPr eaLnBrk="1" hangingPunct="1"/>
            <a:r>
              <a:rPr lang="en-US" sz="4000" dirty="0" smtClean="0"/>
              <a:t>Concurrent Transaction Processing</a:t>
            </a:r>
          </a:p>
        </p:txBody>
      </p:sp>
      <p:sp>
        <p:nvSpPr>
          <p:cNvPr id="3" name="Slide Number Placeholder 2"/>
          <p:cNvSpPr>
            <a:spLocks noGrp="1"/>
          </p:cNvSpPr>
          <p:nvPr>
            <p:ph type="sldNum" sz="quarter" idx="11"/>
          </p:nvPr>
        </p:nvSpPr>
        <p:spPr/>
        <p:txBody>
          <a:bodyPr/>
          <a:lstStyle/>
          <a:p>
            <a:r>
              <a:rPr lang="en-US" smtClean="0"/>
              <a:t>9-</a:t>
            </a:r>
            <a:fld id="{10A00118-B76E-4A84-9314-1FDB2C5824C1}" type="slidenum">
              <a:rPr lang="en-US" smtClean="0"/>
              <a:pPr/>
              <a:t>12</a:t>
            </a:fld>
            <a:endParaRPr lang="en-US" smtClean="0"/>
          </a:p>
          <a:p>
            <a:endParaRPr lang="en-US"/>
          </a:p>
        </p:txBody>
      </p:sp>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a:t>
            </a:r>
            <a:r>
              <a:rPr lang="en-US" smtClean="0"/>
              <a:t>  </a:t>
            </a:r>
            <a:r>
              <a:rPr lang="en-US" smtClean="0">
                <a:solidFill>
                  <a:srgbClr val="5F978D"/>
                </a:solidFill>
              </a:rPr>
              <a:t>© 2016 Pearson Education, Inc.</a:t>
            </a:r>
            <a:endParaRPr lang="en-US" dirty="0">
              <a:solidFill>
                <a:srgbClr val="5F978D"/>
              </a:solidFill>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799306" y="1295400"/>
            <a:ext cx="7543800" cy="4952483"/>
          </a:xfrm>
          <a:prstGeom prst="rect">
            <a:avLst/>
          </a:prstGeom>
        </p:spPr>
      </p:pic>
      <p:sp>
        <p:nvSpPr>
          <p:cNvPr id="26626" name="Rectangle 2"/>
          <p:cNvSpPr>
            <a:spLocks noGrp="1" noChangeArrowheads="1"/>
          </p:cNvSpPr>
          <p:nvPr>
            <p:ph type="title"/>
          </p:nvPr>
        </p:nvSpPr>
        <p:spPr>
          <a:xfrm>
            <a:off x="457200" y="274638"/>
            <a:ext cx="8229600" cy="944562"/>
          </a:xfrm>
        </p:spPr>
        <p:txBody>
          <a:bodyPr/>
          <a:lstStyle/>
          <a:p>
            <a:pPr eaLnBrk="1" hangingPunct="1"/>
            <a:r>
              <a:rPr lang="en-US" dirty="0" smtClean="0"/>
              <a:t>Lost Update Problem</a:t>
            </a:r>
          </a:p>
        </p:txBody>
      </p:sp>
      <p:sp>
        <p:nvSpPr>
          <p:cNvPr id="3" name="Slide Number Placeholder 2"/>
          <p:cNvSpPr>
            <a:spLocks noGrp="1"/>
          </p:cNvSpPr>
          <p:nvPr>
            <p:ph type="sldNum" sz="quarter" idx="11"/>
          </p:nvPr>
        </p:nvSpPr>
        <p:spPr/>
        <p:txBody>
          <a:bodyPr/>
          <a:lstStyle/>
          <a:p>
            <a:r>
              <a:rPr lang="en-US" smtClean="0"/>
              <a:t>9-</a:t>
            </a:r>
            <a:fld id="{10A00118-B76E-4A84-9314-1FDB2C5824C1}" type="slidenum">
              <a:rPr lang="en-US" smtClean="0"/>
              <a:pPr/>
              <a:t>13</a:t>
            </a:fld>
            <a:endParaRPr lang="en-US" smtClean="0"/>
          </a:p>
          <a:p>
            <a:endParaRPr lang="en-US"/>
          </a:p>
        </p:txBody>
      </p:sp>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a:t>
            </a:r>
            <a:r>
              <a:rPr lang="en-US" smtClean="0"/>
              <a:t>  </a:t>
            </a:r>
            <a:r>
              <a:rPr lang="en-US" smtClean="0">
                <a:solidFill>
                  <a:srgbClr val="5F978D"/>
                </a:solidFill>
              </a:rPr>
              <a:t>© 2016 Pearson Education, Inc.</a:t>
            </a:r>
            <a:endParaRPr lang="en-US" dirty="0">
              <a:solidFill>
                <a:srgbClr val="5F978D"/>
              </a:solidFill>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pPr eaLnBrk="1" hangingPunct="1"/>
            <a:r>
              <a:rPr lang="en-US" smtClean="0"/>
              <a:t>Resource Locking</a:t>
            </a:r>
          </a:p>
        </p:txBody>
      </p:sp>
      <p:sp>
        <p:nvSpPr>
          <p:cNvPr id="27651" name="Rectangle 3"/>
          <p:cNvSpPr>
            <a:spLocks noGrp="1" noChangeArrowheads="1"/>
          </p:cNvSpPr>
          <p:nvPr>
            <p:ph idx="1"/>
          </p:nvPr>
        </p:nvSpPr>
        <p:spPr/>
        <p:txBody>
          <a:bodyPr/>
          <a:lstStyle/>
          <a:p>
            <a:pPr eaLnBrk="1" hangingPunct="1">
              <a:buClr>
                <a:schemeClr val="tx1"/>
              </a:buClr>
            </a:pPr>
            <a:r>
              <a:rPr lang="en-US" sz="2800" b="1" smtClean="0">
                <a:solidFill>
                  <a:srgbClr val="0099CC"/>
                </a:solidFill>
              </a:rPr>
              <a:t>Resource locking</a:t>
            </a:r>
            <a:r>
              <a:rPr lang="en-US" sz="2800" smtClean="0">
                <a:solidFill>
                  <a:srgbClr val="0099CC"/>
                </a:solidFill>
              </a:rPr>
              <a:t> </a:t>
            </a:r>
            <a:r>
              <a:rPr lang="en-US" sz="2800" smtClean="0"/>
              <a:t>prevents multiple applications from obtaining copies of the same record when the record is about to be changed.</a:t>
            </a:r>
          </a:p>
        </p:txBody>
      </p:sp>
      <p:sp>
        <p:nvSpPr>
          <p:cNvPr id="3" name="Slide Number Placeholder 2"/>
          <p:cNvSpPr>
            <a:spLocks noGrp="1"/>
          </p:cNvSpPr>
          <p:nvPr>
            <p:ph type="sldNum" sz="quarter" idx="11"/>
          </p:nvPr>
        </p:nvSpPr>
        <p:spPr/>
        <p:txBody>
          <a:bodyPr/>
          <a:lstStyle/>
          <a:p>
            <a:r>
              <a:rPr lang="en-US" smtClean="0"/>
              <a:t>9-</a:t>
            </a:r>
            <a:fld id="{10A00118-B76E-4A84-9314-1FDB2C5824C1}" type="slidenum">
              <a:rPr lang="en-US" smtClean="0"/>
              <a:pPr/>
              <a:t>14</a:t>
            </a:fld>
            <a:endParaRPr lang="en-US" smtClean="0"/>
          </a:p>
          <a:p>
            <a:endParaRPr lang="en-US"/>
          </a:p>
        </p:txBody>
      </p:sp>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a:t>
            </a:r>
            <a:r>
              <a:rPr lang="en-US" smtClean="0"/>
              <a:t>  </a:t>
            </a:r>
            <a:r>
              <a:rPr lang="en-US" smtClean="0">
                <a:solidFill>
                  <a:srgbClr val="5F978D"/>
                </a:solidFill>
              </a:rPr>
              <a:t>© 2016 Pearson Education, Inc.</a:t>
            </a:r>
            <a:endParaRPr lang="en-US" dirty="0">
              <a:solidFill>
                <a:srgbClr val="5F978D"/>
              </a:solidFill>
            </a:endParaRPr>
          </a:p>
        </p:txBody>
      </p:sp>
    </p:spTree>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pPr eaLnBrk="1" hangingPunct="1"/>
            <a:r>
              <a:rPr lang="en-US" smtClean="0"/>
              <a:t>Lock Terminology </a:t>
            </a:r>
          </a:p>
        </p:txBody>
      </p:sp>
      <p:sp>
        <p:nvSpPr>
          <p:cNvPr id="28675" name="Rectangle 3"/>
          <p:cNvSpPr>
            <a:spLocks noGrp="1" noChangeArrowheads="1"/>
          </p:cNvSpPr>
          <p:nvPr>
            <p:ph idx="1"/>
          </p:nvPr>
        </p:nvSpPr>
        <p:spPr>
          <a:xfrm>
            <a:off x="533400" y="1600200"/>
            <a:ext cx="8153400" cy="4343400"/>
          </a:xfrm>
        </p:spPr>
        <p:txBody>
          <a:bodyPr/>
          <a:lstStyle/>
          <a:p>
            <a:pPr eaLnBrk="1" hangingPunct="1">
              <a:buClr>
                <a:schemeClr val="tx1"/>
              </a:buClr>
            </a:pPr>
            <a:r>
              <a:rPr lang="en-US" sz="2400" b="1" smtClean="0">
                <a:solidFill>
                  <a:srgbClr val="0099CC"/>
                </a:solidFill>
              </a:rPr>
              <a:t>Implicit locks</a:t>
            </a:r>
            <a:r>
              <a:rPr lang="en-US" sz="2400" smtClean="0">
                <a:solidFill>
                  <a:srgbClr val="0099CC"/>
                </a:solidFill>
              </a:rPr>
              <a:t> </a:t>
            </a:r>
            <a:r>
              <a:rPr lang="en-US" sz="2400" smtClean="0"/>
              <a:t>are locks placed by the DBMS.</a:t>
            </a:r>
          </a:p>
          <a:p>
            <a:pPr eaLnBrk="1" hangingPunct="1">
              <a:buClr>
                <a:schemeClr val="tx1"/>
              </a:buClr>
            </a:pPr>
            <a:r>
              <a:rPr lang="en-US" sz="2400" b="1" smtClean="0">
                <a:solidFill>
                  <a:srgbClr val="0099CC"/>
                </a:solidFill>
              </a:rPr>
              <a:t>Explicit locks</a:t>
            </a:r>
            <a:r>
              <a:rPr lang="en-US" sz="2400" smtClean="0">
                <a:solidFill>
                  <a:srgbClr val="0099CC"/>
                </a:solidFill>
              </a:rPr>
              <a:t> </a:t>
            </a:r>
            <a:r>
              <a:rPr lang="en-US" sz="2400" smtClean="0"/>
              <a:t>are issued by the application program.</a:t>
            </a:r>
          </a:p>
          <a:p>
            <a:pPr eaLnBrk="1" hangingPunct="1">
              <a:buClr>
                <a:schemeClr val="tx1"/>
              </a:buClr>
            </a:pPr>
            <a:r>
              <a:rPr lang="en-US" sz="2400" b="1" smtClean="0">
                <a:solidFill>
                  <a:srgbClr val="0099CC"/>
                </a:solidFill>
              </a:rPr>
              <a:t>Lock granularity</a:t>
            </a:r>
            <a:r>
              <a:rPr lang="en-US" sz="2400" smtClean="0">
                <a:solidFill>
                  <a:srgbClr val="0099CC"/>
                </a:solidFill>
              </a:rPr>
              <a:t> </a:t>
            </a:r>
            <a:r>
              <a:rPr lang="en-US" sz="2400" smtClean="0"/>
              <a:t>refers to size of a locked resource:</a:t>
            </a:r>
          </a:p>
          <a:p>
            <a:pPr lvl="1" eaLnBrk="1" hangingPunct="1"/>
            <a:r>
              <a:rPr lang="en-US" sz="2000" smtClean="0"/>
              <a:t>Rows, page, table, and database level.</a:t>
            </a:r>
          </a:p>
          <a:p>
            <a:pPr eaLnBrk="1" hangingPunct="1"/>
            <a:r>
              <a:rPr lang="en-US" sz="2400" smtClean="0"/>
              <a:t>Large granularity is easy to manage but frequently causes conflicts.</a:t>
            </a:r>
          </a:p>
          <a:p>
            <a:pPr eaLnBrk="1" hangingPunct="1"/>
            <a:r>
              <a:rPr lang="en-US" sz="2400" smtClean="0"/>
              <a:t>Types of lock:</a:t>
            </a:r>
          </a:p>
          <a:p>
            <a:pPr lvl="1" eaLnBrk="1" hangingPunct="1"/>
            <a:r>
              <a:rPr lang="en-US" sz="2000" smtClean="0"/>
              <a:t>An </a:t>
            </a:r>
            <a:r>
              <a:rPr lang="en-US" sz="2000" b="1" smtClean="0">
                <a:solidFill>
                  <a:srgbClr val="0099CC"/>
                </a:solidFill>
              </a:rPr>
              <a:t>exclusive lock</a:t>
            </a:r>
            <a:r>
              <a:rPr lang="en-US" sz="2000" smtClean="0">
                <a:solidFill>
                  <a:srgbClr val="0099CC"/>
                </a:solidFill>
              </a:rPr>
              <a:t> </a:t>
            </a:r>
            <a:r>
              <a:rPr lang="en-US" sz="2000" smtClean="0"/>
              <a:t>prohibits other users from reading the locked resource.</a:t>
            </a:r>
          </a:p>
          <a:p>
            <a:pPr lvl="1" eaLnBrk="1" hangingPunct="1"/>
            <a:r>
              <a:rPr lang="en-US" sz="2000" smtClean="0"/>
              <a:t>A </a:t>
            </a:r>
            <a:r>
              <a:rPr lang="en-US" sz="2000" b="1" smtClean="0">
                <a:solidFill>
                  <a:srgbClr val="0099CC"/>
                </a:solidFill>
              </a:rPr>
              <a:t>shared lock</a:t>
            </a:r>
            <a:r>
              <a:rPr lang="en-US" sz="2000" smtClean="0">
                <a:solidFill>
                  <a:srgbClr val="0099CC"/>
                </a:solidFill>
              </a:rPr>
              <a:t> </a:t>
            </a:r>
            <a:r>
              <a:rPr lang="en-US" sz="2000" smtClean="0"/>
              <a:t>allows other users to read the locked resource, but they cannot update it.</a:t>
            </a:r>
          </a:p>
        </p:txBody>
      </p:sp>
      <p:sp>
        <p:nvSpPr>
          <p:cNvPr id="3" name="Slide Number Placeholder 2"/>
          <p:cNvSpPr>
            <a:spLocks noGrp="1"/>
          </p:cNvSpPr>
          <p:nvPr>
            <p:ph type="sldNum" sz="quarter" idx="11"/>
          </p:nvPr>
        </p:nvSpPr>
        <p:spPr/>
        <p:txBody>
          <a:bodyPr/>
          <a:lstStyle/>
          <a:p>
            <a:r>
              <a:rPr lang="en-US" smtClean="0"/>
              <a:t>9-</a:t>
            </a:r>
            <a:fld id="{10A00118-B76E-4A84-9314-1FDB2C5824C1}" type="slidenum">
              <a:rPr lang="en-US" smtClean="0"/>
              <a:pPr/>
              <a:t>15</a:t>
            </a:fld>
            <a:endParaRPr lang="en-US" smtClean="0"/>
          </a:p>
          <a:p>
            <a:endParaRPr lang="en-US"/>
          </a:p>
        </p:txBody>
      </p:sp>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a:t>
            </a:r>
            <a:r>
              <a:rPr lang="en-US" smtClean="0"/>
              <a:t>  </a:t>
            </a:r>
            <a:r>
              <a:rPr lang="en-US" smtClean="0">
                <a:solidFill>
                  <a:srgbClr val="5F978D"/>
                </a:solidFill>
              </a:rPr>
              <a:t>© 2016 Pearson Education, Inc.</a:t>
            </a:r>
            <a:endParaRPr lang="en-US" dirty="0">
              <a:solidFill>
                <a:srgbClr val="5F978D"/>
              </a:solidFill>
            </a:endParaRPr>
          </a:p>
        </p:txBody>
      </p:sp>
    </p:spTree>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1872976" y="1508617"/>
            <a:ext cx="5398048" cy="4751848"/>
          </a:xfrm>
          <a:prstGeom prst="rect">
            <a:avLst/>
          </a:prstGeom>
        </p:spPr>
      </p:pic>
      <p:sp>
        <p:nvSpPr>
          <p:cNvPr id="29699" name="Rectangle 2"/>
          <p:cNvSpPr>
            <a:spLocks noGrp="1" noChangeArrowheads="1"/>
          </p:cNvSpPr>
          <p:nvPr>
            <p:ph type="title"/>
          </p:nvPr>
        </p:nvSpPr>
        <p:spPr/>
        <p:txBody>
          <a:bodyPr/>
          <a:lstStyle/>
          <a:p>
            <a:pPr eaLnBrk="1" hangingPunct="1"/>
            <a:r>
              <a:rPr lang="en-US" sz="3600" dirty="0" smtClean="0"/>
              <a:t>Concurrent Processing</a:t>
            </a:r>
            <a:br>
              <a:rPr lang="en-US" sz="3600" dirty="0" smtClean="0"/>
            </a:br>
            <a:r>
              <a:rPr lang="en-US" sz="3600" dirty="0" smtClean="0"/>
              <a:t>with Explicit Locks</a:t>
            </a:r>
          </a:p>
        </p:txBody>
      </p:sp>
      <p:sp>
        <p:nvSpPr>
          <p:cNvPr id="3" name="Slide Number Placeholder 2"/>
          <p:cNvSpPr>
            <a:spLocks noGrp="1"/>
          </p:cNvSpPr>
          <p:nvPr>
            <p:ph type="sldNum" sz="quarter" idx="11"/>
          </p:nvPr>
        </p:nvSpPr>
        <p:spPr/>
        <p:txBody>
          <a:bodyPr/>
          <a:lstStyle/>
          <a:p>
            <a:r>
              <a:rPr lang="en-US" smtClean="0"/>
              <a:t>9-</a:t>
            </a:r>
            <a:fld id="{10A00118-B76E-4A84-9314-1FDB2C5824C1}" type="slidenum">
              <a:rPr lang="en-US" smtClean="0"/>
              <a:pPr/>
              <a:t>16</a:t>
            </a:fld>
            <a:endParaRPr lang="en-US" smtClean="0"/>
          </a:p>
          <a:p>
            <a:endParaRPr lang="en-US"/>
          </a:p>
        </p:txBody>
      </p:sp>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a:t>
            </a:r>
            <a:r>
              <a:rPr lang="en-US" smtClean="0"/>
              <a:t>  </a:t>
            </a:r>
            <a:r>
              <a:rPr lang="en-US" smtClean="0">
                <a:solidFill>
                  <a:srgbClr val="5F978D"/>
                </a:solidFill>
              </a:rPr>
              <a:t>© 2016 Pearson Education, Inc.</a:t>
            </a:r>
            <a:endParaRPr lang="en-US" dirty="0">
              <a:solidFill>
                <a:srgbClr val="5F978D"/>
              </a:solidFill>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pPr eaLnBrk="1" hangingPunct="1"/>
            <a:r>
              <a:rPr lang="en-US" smtClean="0"/>
              <a:t>Serializable Transactions </a:t>
            </a:r>
          </a:p>
        </p:txBody>
      </p:sp>
      <p:sp>
        <p:nvSpPr>
          <p:cNvPr id="30723" name="Rectangle 3"/>
          <p:cNvSpPr>
            <a:spLocks noGrp="1" noChangeArrowheads="1"/>
          </p:cNvSpPr>
          <p:nvPr>
            <p:ph idx="1"/>
          </p:nvPr>
        </p:nvSpPr>
        <p:spPr/>
        <p:txBody>
          <a:bodyPr/>
          <a:lstStyle/>
          <a:p>
            <a:pPr eaLnBrk="1" hangingPunct="1">
              <a:buClr>
                <a:schemeClr val="tx1"/>
              </a:buClr>
            </a:pPr>
            <a:r>
              <a:rPr lang="en-US" sz="2800" b="1" smtClean="0">
                <a:solidFill>
                  <a:srgbClr val="0099CC"/>
                </a:solidFill>
              </a:rPr>
              <a:t>Serializable transactions</a:t>
            </a:r>
            <a:r>
              <a:rPr lang="en-US" sz="2800" smtClean="0">
                <a:solidFill>
                  <a:srgbClr val="0099CC"/>
                </a:solidFill>
              </a:rPr>
              <a:t> </a:t>
            </a:r>
            <a:r>
              <a:rPr lang="en-US" sz="2800" smtClean="0"/>
              <a:t>refer to two transactions that run concurrently and generate results that are consistent with the results that would have occurred if they had run separately.</a:t>
            </a:r>
          </a:p>
          <a:p>
            <a:pPr eaLnBrk="1" hangingPunct="1">
              <a:buClr>
                <a:schemeClr val="tx1"/>
              </a:buClr>
            </a:pPr>
            <a:r>
              <a:rPr lang="en-US" sz="2800" b="1" smtClean="0">
                <a:solidFill>
                  <a:srgbClr val="0099CC"/>
                </a:solidFill>
              </a:rPr>
              <a:t>Two-phased locking</a:t>
            </a:r>
            <a:r>
              <a:rPr lang="en-US" sz="2800" smtClean="0">
                <a:solidFill>
                  <a:srgbClr val="0099CC"/>
                </a:solidFill>
              </a:rPr>
              <a:t> </a:t>
            </a:r>
            <a:r>
              <a:rPr lang="en-US" sz="2800" smtClean="0"/>
              <a:t>is one of the techniques used to achieve serializability.</a:t>
            </a:r>
          </a:p>
        </p:txBody>
      </p:sp>
      <p:sp>
        <p:nvSpPr>
          <p:cNvPr id="3" name="Slide Number Placeholder 2"/>
          <p:cNvSpPr>
            <a:spLocks noGrp="1"/>
          </p:cNvSpPr>
          <p:nvPr>
            <p:ph type="sldNum" sz="quarter" idx="11"/>
          </p:nvPr>
        </p:nvSpPr>
        <p:spPr/>
        <p:txBody>
          <a:bodyPr/>
          <a:lstStyle/>
          <a:p>
            <a:r>
              <a:rPr lang="en-US" smtClean="0"/>
              <a:t>9-</a:t>
            </a:r>
            <a:fld id="{10A00118-B76E-4A84-9314-1FDB2C5824C1}" type="slidenum">
              <a:rPr lang="en-US" smtClean="0"/>
              <a:pPr/>
              <a:t>17</a:t>
            </a:fld>
            <a:endParaRPr lang="en-US" smtClean="0"/>
          </a:p>
          <a:p>
            <a:endParaRPr lang="en-US"/>
          </a:p>
        </p:txBody>
      </p:sp>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a:t>
            </a:r>
            <a:r>
              <a:rPr lang="en-US" smtClean="0"/>
              <a:t>  </a:t>
            </a:r>
            <a:r>
              <a:rPr lang="en-US" smtClean="0">
                <a:solidFill>
                  <a:srgbClr val="5F978D"/>
                </a:solidFill>
              </a:rPr>
              <a:t>© 2016 Pearson Education, Inc.</a:t>
            </a:r>
            <a:endParaRPr lang="en-US" dirty="0">
              <a:solidFill>
                <a:srgbClr val="5F978D"/>
              </a:solidFill>
            </a:endParaRPr>
          </a:p>
        </p:txBody>
      </p:sp>
    </p:spTree>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pPr eaLnBrk="1" hangingPunct="1"/>
            <a:r>
              <a:rPr lang="en-US" smtClean="0"/>
              <a:t>Two-phased Locking</a:t>
            </a:r>
          </a:p>
        </p:txBody>
      </p:sp>
      <p:sp>
        <p:nvSpPr>
          <p:cNvPr id="31747" name="Rectangle 3"/>
          <p:cNvSpPr>
            <a:spLocks noGrp="1" noChangeArrowheads="1"/>
          </p:cNvSpPr>
          <p:nvPr>
            <p:ph idx="1"/>
          </p:nvPr>
        </p:nvSpPr>
        <p:spPr/>
        <p:txBody>
          <a:bodyPr/>
          <a:lstStyle/>
          <a:p>
            <a:pPr eaLnBrk="1" hangingPunct="1">
              <a:lnSpc>
                <a:spcPct val="90000"/>
              </a:lnSpc>
              <a:buClr>
                <a:schemeClr val="tx1"/>
              </a:buClr>
            </a:pPr>
            <a:r>
              <a:rPr lang="en-US" sz="2800" b="1" smtClean="0">
                <a:solidFill>
                  <a:srgbClr val="0099CC"/>
                </a:solidFill>
              </a:rPr>
              <a:t>Two-phased locking</a:t>
            </a:r>
            <a:r>
              <a:rPr lang="en-US" sz="2800" smtClean="0"/>
              <a:t> </a:t>
            </a:r>
          </a:p>
          <a:p>
            <a:pPr lvl="1" eaLnBrk="1" hangingPunct="1">
              <a:lnSpc>
                <a:spcPct val="90000"/>
              </a:lnSpc>
            </a:pPr>
            <a:r>
              <a:rPr lang="en-US" sz="2400" smtClean="0"/>
              <a:t>Transactions are allowed to obtain locks as necessary (</a:t>
            </a:r>
            <a:r>
              <a:rPr lang="en-US" sz="2400" b="1" smtClean="0">
                <a:solidFill>
                  <a:srgbClr val="0099CC"/>
                </a:solidFill>
              </a:rPr>
              <a:t>growing phase</a:t>
            </a:r>
            <a:r>
              <a:rPr lang="en-US" sz="2400" smtClean="0"/>
              <a:t>).</a:t>
            </a:r>
          </a:p>
          <a:p>
            <a:pPr lvl="1" eaLnBrk="1" hangingPunct="1">
              <a:lnSpc>
                <a:spcPct val="90000"/>
              </a:lnSpc>
            </a:pPr>
            <a:r>
              <a:rPr lang="en-US" sz="2400" smtClean="0"/>
              <a:t>Once the first lock is released (</a:t>
            </a:r>
            <a:r>
              <a:rPr lang="en-US" sz="2400" b="1" smtClean="0">
                <a:solidFill>
                  <a:srgbClr val="0099CC"/>
                </a:solidFill>
              </a:rPr>
              <a:t>shrinking phase</a:t>
            </a:r>
            <a:r>
              <a:rPr lang="en-US" sz="2400" smtClean="0"/>
              <a:t>), no other lock can be obtained.</a:t>
            </a:r>
          </a:p>
          <a:p>
            <a:pPr eaLnBrk="1" hangingPunct="1">
              <a:lnSpc>
                <a:spcPct val="90000"/>
              </a:lnSpc>
            </a:pPr>
            <a:r>
              <a:rPr lang="en-US" sz="2800" smtClean="0"/>
              <a:t>A special case of two-phased locking</a:t>
            </a:r>
          </a:p>
          <a:p>
            <a:pPr lvl="1" eaLnBrk="1" hangingPunct="1">
              <a:lnSpc>
                <a:spcPct val="90000"/>
              </a:lnSpc>
            </a:pPr>
            <a:r>
              <a:rPr lang="en-US" sz="2400" smtClean="0"/>
              <a:t>Locks are obtained throughout the transaction.</a:t>
            </a:r>
          </a:p>
          <a:p>
            <a:pPr lvl="1" eaLnBrk="1" hangingPunct="1">
              <a:lnSpc>
                <a:spcPct val="90000"/>
              </a:lnSpc>
            </a:pPr>
            <a:r>
              <a:rPr lang="en-US" sz="2400" smtClean="0"/>
              <a:t>No lock is released until the COMMIT or ROLLBACK command is issued.</a:t>
            </a:r>
          </a:p>
          <a:p>
            <a:pPr lvl="1" eaLnBrk="1" hangingPunct="1">
              <a:lnSpc>
                <a:spcPct val="90000"/>
              </a:lnSpc>
            </a:pPr>
            <a:r>
              <a:rPr lang="en-US" sz="2400" smtClean="0"/>
              <a:t>This strategy is more restrictive but easier to implement than two-phase locking.</a:t>
            </a:r>
          </a:p>
        </p:txBody>
      </p:sp>
      <p:sp>
        <p:nvSpPr>
          <p:cNvPr id="3" name="Slide Number Placeholder 2"/>
          <p:cNvSpPr>
            <a:spLocks noGrp="1"/>
          </p:cNvSpPr>
          <p:nvPr>
            <p:ph type="sldNum" sz="quarter" idx="11"/>
          </p:nvPr>
        </p:nvSpPr>
        <p:spPr/>
        <p:txBody>
          <a:bodyPr/>
          <a:lstStyle/>
          <a:p>
            <a:r>
              <a:rPr lang="en-US" smtClean="0"/>
              <a:t>9-</a:t>
            </a:r>
            <a:fld id="{10A00118-B76E-4A84-9314-1FDB2C5824C1}" type="slidenum">
              <a:rPr lang="en-US" smtClean="0"/>
              <a:pPr/>
              <a:t>18</a:t>
            </a:fld>
            <a:endParaRPr lang="en-US" smtClean="0"/>
          </a:p>
          <a:p>
            <a:endParaRPr lang="en-US"/>
          </a:p>
        </p:txBody>
      </p:sp>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a:t>
            </a:r>
            <a:r>
              <a:rPr lang="en-US" smtClean="0"/>
              <a:t>  </a:t>
            </a:r>
            <a:r>
              <a:rPr lang="en-US" smtClean="0">
                <a:solidFill>
                  <a:srgbClr val="5F978D"/>
                </a:solidFill>
              </a:rPr>
              <a:t>© 2016 Pearson Education, Inc.</a:t>
            </a:r>
            <a:endParaRPr lang="en-US" dirty="0">
              <a:solidFill>
                <a:srgbClr val="5F978D"/>
              </a:solidFill>
            </a:endParaRPr>
          </a:p>
        </p:txBody>
      </p:sp>
    </p:spTree>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pPr eaLnBrk="1" hangingPunct="1"/>
            <a:r>
              <a:rPr lang="en-US" smtClean="0"/>
              <a:t>Deadlock </a:t>
            </a:r>
          </a:p>
        </p:txBody>
      </p:sp>
      <p:sp>
        <p:nvSpPr>
          <p:cNvPr id="32771" name="Rectangle 3"/>
          <p:cNvSpPr>
            <a:spLocks noGrp="1" noChangeArrowheads="1"/>
          </p:cNvSpPr>
          <p:nvPr>
            <p:ph idx="1"/>
          </p:nvPr>
        </p:nvSpPr>
        <p:spPr/>
        <p:txBody>
          <a:bodyPr/>
          <a:lstStyle/>
          <a:p>
            <a:pPr eaLnBrk="1" hangingPunct="1">
              <a:lnSpc>
                <a:spcPct val="90000"/>
              </a:lnSpc>
              <a:buClr>
                <a:schemeClr val="tx1"/>
              </a:buClr>
            </a:pPr>
            <a:r>
              <a:rPr lang="en-US" sz="2400" b="1" smtClean="0">
                <a:solidFill>
                  <a:srgbClr val="0099CC"/>
                </a:solidFill>
              </a:rPr>
              <a:t>Deadlock</a:t>
            </a:r>
            <a:r>
              <a:rPr lang="en-US" sz="2400" smtClean="0"/>
              <a:t>, or the deadly embrace, occurs when two transactions are each waiting on a resource that the other transaction holds.</a:t>
            </a:r>
          </a:p>
          <a:p>
            <a:pPr eaLnBrk="1" hangingPunct="1">
              <a:lnSpc>
                <a:spcPct val="90000"/>
              </a:lnSpc>
            </a:pPr>
            <a:r>
              <a:rPr lang="en-US" sz="2400" smtClean="0"/>
              <a:t>Preventing deadlock:</a:t>
            </a:r>
          </a:p>
          <a:p>
            <a:pPr lvl="1" eaLnBrk="1" hangingPunct="1">
              <a:lnSpc>
                <a:spcPct val="90000"/>
              </a:lnSpc>
            </a:pPr>
            <a:r>
              <a:rPr lang="en-US" sz="2000" smtClean="0"/>
              <a:t>Allow users to issue all lock requests at one time.</a:t>
            </a:r>
          </a:p>
          <a:p>
            <a:pPr lvl="1" eaLnBrk="1" hangingPunct="1">
              <a:lnSpc>
                <a:spcPct val="90000"/>
              </a:lnSpc>
            </a:pPr>
            <a:r>
              <a:rPr lang="en-US" sz="2000" smtClean="0"/>
              <a:t>Require all application programs to lock resources in the same order.</a:t>
            </a:r>
          </a:p>
          <a:p>
            <a:pPr eaLnBrk="1" hangingPunct="1">
              <a:lnSpc>
                <a:spcPct val="90000"/>
              </a:lnSpc>
            </a:pPr>
            <a:r>
              <a:rPr lang="en-US" sz="2400" smtClean="0"/>
              <a:t>Breaking deadlock:</a:t>
            </a:r>
          </a:p>
          <a:p>
            <a:pPr lvl="1" eaLnBrk="1" hangingPunct="1">
              <a:lnSpc>
                <a:spcPct val="90000"/>
              </a:lnSpc>
            </a:pPr>
            <a:r>
              <a:rPr lang="en-US" sz="2000" smtClean="0"/>
              <a:t>Almost every DBMS has algorithms for detecting deadlock.</a:t>
            </a:r>
          </a:p>
          <a:p>
            <a:pPr lvl="1" eaLnBrk="1" hangingPunct="1">
              <a:lnSpc>
                <a:spcPct val="90000"/>
              </a:lnSpc>
            </a:pPr>
            <a:r>
              <a:rPr lang="en-US" sz="2000" smtClean="0"/>
              <a:t>When deadlock occurs, DBMS aborts one of the transactions and rolls back partially completed work.</a:t>
            </a:r>
          </a:p>
        </p:txBody>
      </p:sp>
      <p:sp>
        <p:nvSpPr>
          <p:cNvPr id="3" name="Slide Number Placeholder 2"/>
          <p:cNvSpPr>
            <a:spLocks noGrp="1"/>
          </p:cNvSpPr>
          <p:nvPr>
            <p:ph type="sldNum" sz="quarter" idx="11"/>
          </p:nvPr>
        </p:nvSpPr>
        <p:spPr/>
        <p:txBody>
          <a:bodyPr/>
          <a:lstStyle/>
          <a:p>
            <a:r>
              <a:rPr lang="en-US" smtClean="0"/>
              <a:t>9-</a:t>
            </a:r>
            <a:fld id="{10A00118-B76E-4A84-9314-1FDB2C5824C1}" type="slidenum">
              <a:rPr lang="en-US" smtClean="0"/>
              <a:pPr/>
              <a:t>19</a:t>
            </a:fld>
            <a:endParaRPr lang="en-US" smtClean="0"/>
          </a:p>
          <a:p>
            <a:endParaRPr lang="en-US"/>
          </a:p>
        </p:txBody>
      </p:sp>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a:t>
            </a:r>
            <a:r>
              <a:rPr lang="en-US" smtClean="0"/>
              <a:t>  </a:t>
            </a:r>
            <a:r>
              <a:rPr lang="en-US" smtClean="0">
                <a:solidFill>
                  <a:srgbClr val="5F978D"/>
                </a:solidFill>
              </a:rPr>
              <a:t>© 2016 Pearson Education, Inc.</a:t>
            </a:r>
            <a:endParaRPr lang="en-US" dirty="0">
              <a:solidFill>
                <a:srgbClr val="5F978D"/>
              </a:solidFill>
            </a:endParaRPr>
          </a:p>
        </p:txBody>
      </p:sp>
    </p:spTree>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pPr eaLnBrk="1" hangingPunct="1"/>
            <a:r>
              <a:rPr lang="en-US" smtClean="0"/>
              <a:t>Chapter Objectives</a:t>
            </a:r>
          </a:p>
        </p:txBody>
      </p:sp>
      <p:sp>
        <p:nvSpPr>
          <p:cNvPr id="15363" name="Rectangle 3"/>
          <p:cNvSpPr>
            <a:spLocks noGrp="1" noChangeArrowheads="1"/>
          </p:cNvSpPr>
          <p:nvPr>
            <p:ph idx="1"/>
          </p:nvPr>
        </p:nvSpPr>
        <p:spPr/>
        <p:txBody>
          <a:bodyPr/>
          <a:lstStyle/>
          <a:p>
            <a:pPr eaLnBrk="1" hangingPunct="1"/>
            <a:r>
              <a:rPr lang="en-US" sz="2400" smtClean="0"/>
              <a:t>To understand the need for and importance of database administration</a:t>
            </a:r>
          </a:p>
          <a:p>
            <a:pPr eaLnBrk="1" hangingPunct="1"/>
            <a:r>
              <a:rPr lang="en-US" sz="2400" smtClean="0"/>
              <a:t>To understand the need for concurrency control, security, and backup and recovery</a:t>
            </a:r>
          </a:p>
          <a:p>
            <a:pPr eaLnBrk="1" hangingPunct="1"/>
            <a:r>
              <a:rPr lang="en-US" sz="2400" smtClean="0"/>
              <a:t>To learn about typical problems that can occur when multiple users process a database concurrently</a:t>
            </a:r>
          </a:p>
          <a:p>
            <a:pPr eaLnBrk="1" hangingPunct="1"/>
            <a:r>
              <a:rPr lang="en-US" sz="2400" smtClean="0"/>
              <a:t>To understand the use of locking and the problem of deadlock</a:t>
            </a:r>
          </a:p>
          <a:p>
            <a:pPr eaLnBrk="1" hangingPunct="1"/>
            <a:r>
              <a:rPr lang="en-US" sz="2400" smtClean="0"/>
              <a:t>To learn the difference between optimistic and pessimistic locking</a:t>
            </a:r>
          </a:p>
        </p:txBody>
      </p:sp>
      <p:sp>
        <p:nvSpPr>
          <p:cNvPr id="3" name="Slide Number Placeholder 2"/>
          <p:cNvSpPr>
            <a:spLocks noGrp="1"/>
          </p:cNvSpPr>
          <p:nvPr>
            <p:ph type="sldNum" sz="quarter" idx="11"/>
          </p:nvPr>
        </p:nvSpPr>
        <p:spPr/>
        <p:txBody>
          <a:bodyPr/>
          <a:lstStyle/>
          <a:p>
            <a:r>
              <a:rPr lang="en-US" dirty="0" smtClean="0"/>
              <a:t>9-</a:t>
            </a:r>
            <a:fld id="{10A00118-B76E-4A84-9314-1FDB2C5824C1}" type="slidenum">
              <a:rPr lang="en-US" smtClean="0"/>
              <a:pPr/>
              <a:t>2</a:t>
            </a:fld>
            <a:endParaRPr lang="en-US" dirty="0" smtClean="0"/>
          </a:p>
          <a:p>
            <a:endParaRPr lang="en-US" dirty="0"/>
          </a:p>
        </p:txBody>
      </p:sp>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a:t>
            </a:r>
            <a:r>
              <a:rPr lang="en-US" smtClean="0"/>
              <a:t>  </a:t>
            </a:r>
            <a:r>
              <a:rPr lang="en-US" smtClean="0">
                <a:solidFill>
                  <a:srgbClr val="5F978D"/>
                </a:solidFill>
              </a:rPr>
              <a:t>© 2016 Pearson Education, Inc.</a:t>
            </a:r>
            <a:endParaRPr lang="en-US" dirty="0">
              <a:solidFill>
                <a:srgbClr val="5F978D"/>
              </a:solidFill>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1009885" y="1295400"/>
            <a:ext cx="7124229" cy="4947381"/>
          </a:xfrm>
          <a:prstGeom prst="rect">
            <a:avLst/>
          </a:prstGeom>
        </p:spPr>
      </p:pic>
      <p:sp>
        <p:nvSpPr>
          <p:cNvPr id="33795" name="Rectangle 2"/>
          <p:cNvSpPr>
            <a:spLocks noGrp="1" noChangeArrowheads="1"/>
          </p:cNvSpPr>
          <p:nvPr>
            <p:ph type="title"/>
          </p:nvPr>
        </p:nvSpPr>
        <p:spPr>
          <a:xfrm>
            <a:off x="457200" y="274638"/>
            <a:ext cx="8229600" cy="944562"/>
          </a:xfrm>
        </p:spPr>
        <p:txBody>
          <a:bodyPr/>
          <a:lstStyle/>
          <a:p>
            <a:pPr eaLnBrk="1" hangingPunct="1"/>
            <a:r>
              <a:rPr lang="en-US" smtClean="0"/>
              <a:t>Deadlock</a:t>
            </a:r>
          </a:p>
        </p:txBody>
      </p:sp>
      <p:sp>
        <p:nvSpPr>
          <p:cNvPr id="3" name="Slide Number Placeholder 2"/>
          <p:cNvSpPr>
            <a:spLocks noGrp="1"/>
          </p:cNvSpPr>
          <p:nvPr>
            <p:ph type="sldNum" sz="quarter" idx="11"/>
          </p:nvPr>
        </p:nvSpPr>
        <p:spPr/>
        <p:txBody>
          <a:bodyPr/>
          <a:lstStyle/>
          <a:p>
            <a:r>
              <a:rPr lang="en-US" smtClean="0"/>
              <a:t>9-</a:t>
            </a:r>
            <a:fld id="{10A00118-B76E-4A84-9314-1FDB2C5824C1}" type="slidenum">
              <a:rPr lang="en-US" smtClean="0"/>
              <a:pPr/>
              <a:t>20</a:t>
            </a:fld>
            <a:endParaRPr lang="en-US" smtClean="0"/>
          </a:p>
          <a:p>
            <a:endParaRPr lang="en-US"/>
          </a:p>
        </p:txBody>
      </p:sp>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a:t>
            </a:r>
            <a:r>
              <a:rPr lang="en-US" smtClean="0"/>
              <a:t>  </a:t>
            </a:r>
            <a:r>
              <a:rPr lang="en-US" smtClean="0">
                <a:solidFill>
                  <a:srgbClr val="5F978D"/>
                </a:solidFill>
              </a:rPr>
              <a:t>© 2016 Pearson Education, Inc.</a:t>
            </a:r>
            <a:endParaRPr lang="en-US" dirty="0">
              <a:solidFill>
                <a:srgbClr val="5F978D"/>
              </a:solidFill>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lstStyle/>
          <a:p>
            <a:pPr eaLnBrk="1" hangingPunct="1"/>
            <a:r>
              <a:rPr lang="en-US" sz="4000" smtClean="0"/>
              <a:t>Optimistic versus Pessimistic</a:t>
            </a:r>
            <a:br>
              <a:rPr lang="en-US" sz="4000" smtClean="0"/>
            </a:br>
            <a:r>
              <a:rPr lang="en-US" sz="4000" smtClean="0"/>
              <a:t>Locking</a:t>
            </a:r>
          </a:p>
        </p:txBody>
      </p:sp>
      <p:sp>
        <p:nvSpPr>
          <p:cNvPr id="34819" name="Rectangle 3"/>
          <p:cNvSpPr>
            <a:spLocks noGrp="1" noChangeArrowheads="1"/>
          </p:cNvSpPr>
          <p:nvPr>
            <p:ph idx="1"/>
          </p:nvPr>
        </p:nvSpPr>
        <p:spPr/>
        <p:txBody>
          <a:bodyPr/>
          <a:lstStyle/>
          <a:p>
            <a:pPr eaLnBrk="1" hangingPunct="1">
              <a:buClr>
                <a:schemeClr val="tx1"/>
              </a:buClr>
            </a:pPr>
            <a:r>
              <a:rPr lang="en-US" sz="2400" b="1" smtClean="0">
                <a:solidFill>
                  <a:srgbClr val="0099CC"/>
                </a:solidFill>
              </a:rPr>
              <a:t>Optimistic locking</a:t>
            </a:r>
            <a:r>
              <a:rPr lang="en-US" sz="2400" smtClean="0">
                <a:solidFill>
                  <a:srgbClr val="0099CC"/>
                </a:solidFill>
              </a:rPr>
              <a:t> </a:t>
            </a:r>
            <a:r>
              <a:rPr lang="en-US" sz="2400" smtClean="0"/>
              <a:t>assumes that no transaction conflict will occur.</a:t>
            </a:r>
          </a:p>
          <a:p>
            <a:pPr lvl="1" eaLnBrk="1" hangingPunct="1"/>
            <a:r>
              <a:rPr lang="en-US" sz="2000" smtClean="0"/>
              <a:t>DBMS processes a transaction; checks whether conflict occurred:</a:t>
            </a:r>
          </a:p>
          <a:p>
            <a:pPr lvl="2" eaLnBrk="1" hangingPunct="1"/>
            <a:r>
              <a:rPr lang="en-US" sz="1800" smtClean="0"/>
              <a:t>If not, the transaction is finished.</a:t>
            </a:r>
          </a:p>
          <a:p>
            <a:pPr lvl="2" eaLnBrk="1" hangingPunct="1"/>
            <a:r>
              <a:rPr lang="en-US" sz="1800" smtClean="0"/>
              <a:t>If so, the transaction is repeated until there is no conflict.</a:t>
            </a:r>
          </a:p>
          <a:p>
            <a:pPr eaLnBrk="1" hangingPunct="1">
              <a:buClr>
                <a:schemeClr val="tx1"/>
              </a:buClr>
            </a:pPr>
            <a:r>
              <a:rPr lang="en-US" sz="2400" b="1" smtClean="0">
                <a:solidFill>
                  <a:srgbClr val="0099CC"/>
                </a:solidFill>
              </a:rPr>
              <a:t>Pessimistic locking</a:t>
            </a:r>
            <a:r>
              <a:rPr lang="en-US" sz="2400" smtClean="0">
                <a:solidFill>
                  <a:srgbClr val="0099CC"/>
                </a:solidFill>
              </a:rPr>
              <a:t> </a:t>
            </a:r>
            <a:r>
              <a:rPr lang="en-US" sz="2400" smtClean="0"/>
              <a:t>assumes that conflict will occur.</a:t>
            </a:r>
          </a:p>
          <a:p>
            <a:pPr lvl="1" eaLnBrk="1" hangingPunct="1"/>
            <a:r>
              <a:rPr lang="en-US" sz="2000" smtClean="0"/>
              <a:t>Locks are issued before transaction is processed, and then the locks are released.</a:t>
            </a:r>
          </a:p>
          <a:p>
            <a:pPr eaLnBrk="1" hangingPunct="1"/>
            <a:r>
              <a:rPr lang="en-US" sz="2400" smtClean="0"/>
              <a:t>Optimistic locking is preferred for the Internet and for many intranet applications.</a:t>
            </a:r>
          </a:p>
        </p:txBody>
      </p:sp>
      <p:sp>
        <p:nvSpPr>
          <p:cNvPr id="3" name="Slide Number Placeholder 2"/>
          <p:cNvSpPr>
            <a:spLocks noGrp="1"/>
          </p:cNvSpPr>
          <p:nvPr>
            <p:ph type="sldNum" sz="quarter" idx="11"/>
          </p:nvPr>
        </p:nvSpPr>
        <p:spPr/>
        <p:txBody>
          <a:bodyPr/>
          <a:lstStyle/>
          <a:p>
            <a:r>
              <a:rPr lang="en-US" smtClean="0"/>
              <a:t>9-</a:t>
            </a:r>
            <a:fld id="{10A00118-B76E-4A84-9314-1FDB2C5824C1}" type="slidenum">
              <a:rPr lang="en-US" smtClean="0"/>
              <a:pPr/>
              <a:t>21</a:t>
            </a:fld>
            <a:endParaRPr lang="en-US" smtClean="0"/>
          </a:p>
          <a:p>
            <a:endParaRPr lang="en-US"/>
          </a:p>
        </p:txBody>
      </p:sp>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a:t>
            </a:r>
            <a:r>
              <a:rPr lang="en-US" smtClean="0"/>
              <a:t>  </a:t>
            </a:r>
            <a:r>
              <a:rPr lang="en-US" smtClean="0">
                <a:solidFill>
                  <a:srgbClr val="5F978D"/>
                </a:solidFill>
              </a:rPr>
              <a:t>© 2016 Pearson Education, Inc.</a:t>
            </a:r>
            <a:endParaRPr lang="en-US" dirty="0">
              <a:solidFill>
                <a:srgbClr val="5F978D"/>
              </a:solidFill>
            </a:endParaRPr>
          </a:p>
        </p:txBody>
      </p:sp>
    </p:spTree>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3" name="Rectangle 2"/>
          <p:cNvSpPr>
            <a:spLocks noGrp="1" noChangeArrowheads="1"/>
          </p:cNvSpPr>
          <p:nvPr>
            <p:ph type="title"/>
          </p:nvPr>
        </p:nvSpPr>
        <p:spPr>
          <a:xfrm>
            <a:off x="457200" y="274638"/>
            <a:ext cx="8229600" cy="1020762"/>
          </a:xfrm>
        </p:spPr>
        <p:txBody>
          <a:bodyPr/>
          <a:lstStyle/>
          <a:p>
            <a:pPr eaLnBrk="1" hangingPunct="1"/>
            <a:r>
              <a:rPr lang="en-US" smtClean="0"/>
              <a:t>Optimistic Locking</a:t>
            </a:r>
          </a:p>
        </p:txBody>
      </p:sp>
      <p:sp>
        <p:nvSpPr>
          <p:cNvPr id="3" name="Slide Number Placeholder 2"/>
          <p:cNvSpPr>
            <a:spLocks noGrp="1"/>
          </p:cNvSpPr>
          <p:nvPr>
            <p:ph type="sldNum" sz="quarter" idx="11"/>
          </p:nvPr>
        </p:nvSpPr>
        <p:spPr/>
        <p:txBody>
          <a:bodyPr/>
          <a:lstStyle/>
          <a:p>
            <a:r>
              <a:rPr lang="en-US" smtClean="0"/>
              <a:t>9-</a:t>
            </a:r>
            <a:fld id="{10A00118-B76E-4A84-9314-1FDB2C5824C1}" type="slidenum">
              <a:rPr lang="en-US" smtClean="0"/>
              <a:pPr/>
              <a:t>22</a:t>
            </a:fld>
            <a:endParaRPr lang="en-US" smtClean="0"/>
          </a:p>
          <a:p>
            <a:endParaRPr lang="en-US"/>
          </a:p>
        </p:txBody>
      </p:sp>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a:t>
            </a:r>
            <a:r>
              <a:rPr lang="en-US" smtClean="0"/>
              <a:t>  </a:t>
            </a:r>
            <a:r>
              <a:rPr lang="en-US" smtClean="0">
                <a:solidFill>
                  <a:srgbClr val="5F978D"/>
                </a:solidFill>
              </a:rPr>
              <a:t>© 2016 Pearson Education, Inc.</a:t>
            </a:r>
            <a:endParaRPr lang="en-US" dirty="0">
              <a:solidFill>
                <a:srgbClr val="5F978D"/>
              </a:solidFill>
            </a:endParaRPr>
          </a:p>
        </p:txBody>
      </p:sp>
      <p:pic>
        <p:nvPicPr>
          <p:cNvPr id="6" name="Picture 5"/>
          <p:cNvPicPr>
            <a:picLocks noChangeAspect="1"/>
          </p:cNvPicPr>
          <p:nvPr/>
        </p:nvPicPr>
        <p:blipFill>
          <a:blip r:embed="rId3"/>
          <a:stretch>
            <a:fillRect/>
          </a:stretch>
        </p:blipFill>
        <p:spPr>
          <a:xfrm>
            <a:off x="1066800" y="1415993"/>
            <a:ext cx="7010400" cy="4829232"/>
          </a:xfrm>
          <a:prstGeom prst="rect">
            <a:avLst/>
          </a:prstGeom>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a:xfrm>
            <a:off x="457200" y="274638"/>
            <a:ext cx="8229600" cy="1022350"/>
          </a:xfrm>
        </p:spPr>
        <p:txBody>
          <a:bodyPr/>
          <a:lstStyle/>
          <a:p>
            <a:pPr eaLnBrk="1" hangingPunct="1"/>
            <a:r>
              <a:rPr lang="en-US" dirty="0" smtClean="0"/>
              <a:t>Pessimistic Locking</a:t>
            </a:r>
          </a:p>
        </p:txBody>
      </p:sp>
      <p:sp>
        <p:nvSpPr>
          <p:cNvPr id="3" name="Slide Number Placeholder 2"/>
          <p:cNvSpPr>
            <a:spLocks noGrp="1"/>
          </p:cNvSpPr>
          <p:nvPr>
            <p:ph type="sldNum" sz="quarter" idx="11"/>
          </p:nvPr>
        </p:nvSpPr>
        <p:spPr/>
        <p:txBody>
          <a:bodyPr/>
          <a:lstStyle/>
          <a:p>
            <a:r>
              <a:rPr lang="en-US" smtClean="0"/>
              <a:t>9-</a:t>
            </a:r>
            <a:fld id="{10A00118-B76E-4A84-9314-1FDB2C5824C1}" type="slidenum">
              <a:rPr lang="en-US" smtClean="0"/>
              <a:pPr/>
              <a:t>23</a:t>
            </a:fld>
            <a:endParaRPr lang="en-US" smtClean="0"/>
          </a:p>
          <a:p>
            <a:endParaRPr lang="en-US"/>
          </a:p>
        </p:txBody>
      </p:sp>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a:t>
            </a:r>
            <a:r>
              <a:rPr lang="en-US" smtClean="0"/>
              <a:t>  </a:t>
            </a:r>
            <a:r>
              <a:rPr lang="en-US" smtClean="0">
                <a:solidFill>
                  <a:srgbClr val="5F978D"/>
                </a:solidFill>
              </a:rPr>
              <a:t>© 2016 Pearson Education, Inc.</a:t>
            </a:r>
            <a:endParaRPr lang="en-US" dirty="0">
              <a:solidFill>
                <a:srgbClr val="5F978D"/>
              </a:solidFill>
            </a:endParaRPr>
          </a:p>
        </p:txBody>
      </p:sp>
      <p:pic>
        <p:nvPicPr>
          <p:cNvPr id="6" name="Picture 5"/>
          <p:cNvPicPr>
            <a:picLocks noChangeAspect="1"/>
          </p:cNvPicPr>
          <p:nvPr/>
        </p:nvPicPr>
        <p:blipFill>
          <a:blip r:embed="rId3"/>
          <a:stretch>
            <a:fillRect/>
          </a:stretch>
        </p:blipFill>
        <p:spPr>
          <a:xfrm>
            <a:off x="1066800" y="1447800"/>
            <a:ext cx="7330668" cy="4474185"/>
          </a:xfrm>
          <a:prstGeom prst="rect">
            <a:avLst/>
          </a:prstGeom>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p:txBody>
          <a:bodyPr/>
          <a:lstStyle/>
          <a:p>
            <a:pPr eaLnBrk="1" hangingPunct="1"/>
            <a:r>
              <a:rPr lang="en-US" smtClean="0"/>
              <a:t>Declaring Lock Characteristics</a:t>
            </a:r>
          </a:p>
        </p:txBody>
      </p:sp>
      <p:sp>
        <p:nvSpPr>
          <p:cNvPr id="37891" name="Rectangle 3"/>
          <p:cNvSpPr>
            <a:spLocks noGrp="1" noChangeArrowheads="1"/>
          </p:cNvSpPr>
          <p:nvPr>
            <p:ph idx="1"/>
          </p:nvPr>
        </p:nvSpPr>
        <p:spPr/>
        <p:txBody>
          <a:bodyPr/>
          <a:lstStyle/>
          <a:p>
            <a:pPr eaLnBrk="1" hangingPunct="1"/>
            <a:r>
              <a:rPr lang="en-US" sz="2400" dirty="0" smtClean="0"/>
              <a:t>Most application programs do not explicitly declare locks due to its complication.</a:t>
            </a:r>
          </a:p>
          <a:p>
            <a:pPr eaLnBrk="1" hangingPunct="1"/>
            <a:r>
              <a:rPr lang="en-US" sz="2400" dirty="0" smtClean="0"/>
              <a:t>Instead, they mark </a:t>
            </a:r>
            <a:r>
              <a:rPr lang="en-US" sz="2400" b="1" dirty="0" smtClean="0">
                <a:solidFill>
                  <a:srgbClr val="0099CC"/>
                </a:solidFill>
              </a:rPr>
              <a:t>transaction boundaries</a:t>
            </a:r>
            <a:r>
              <a:rPr lang="en-US" sz="2400" dirty="0" smtClean="0">
                <a:solidFill>
                  <a:srgbClr val="0099CC"/>
                </a:solidFill>
              </a:rPr>
              <a:t> </a:t>
            </a:r>
            <a:r>
              <a:rPr lang="en-US" sz="2400" dirty="0" smtClean="0"/>
              <a:t>and declare locking behavior they want the DBMS to use.</a:t>
            </a:r>
          </a:p>
          <a:p>
            <a:pPr lvl="1" eaLnBrk="1" hangingPunct="1"/>
            <a:r>
              <a:rPr lang="en-US" sz="2000" dirty="0" smtClean="0"/>
              <a:t>Transaction boundary markers (syntax varies with DBMS):</a:t>
            </a:r>
          </a:p>
          <a:p>
            <a:pPr lvl="2" eaLnBrk="1" hangingPunct="1"/>
            <a:r>
              <a:rPr lang="en-US" sz="1600" b="1" dirty="0" smtClean="0">
                <a:solidFill>
                  <a:srgbClr val="0099CC"/>
                </a:solidFill>
              </a:rPr>
              <a:t>SQL BEGIN TRANSACTION statement</a:t>
            </a:r>
          </a:p>
          <a:p>
            <a:pPr lvl="2" eaLnBrk="1" hangingPunct="1"/>
            <a:r>
              <a:rPr lang="en-US" sz="1600" b="1" dirty="0" smtClean="0">
                <a:solidFill>
                  <a:srgbClr val="0099CC"/>
                </a:solidFill>
              </a:rPr>
              <a:t>SQL COMMIT TRANSACTION statement</a:t>
            </a:r>
          </a:p>
          <a:p>
            <a:pPr lvl="2" eaLnBrk="1" hangingPunct="1"/>
            <a:r>
              <a:rPr lang="en-US" sz="1600" b="1" dirty="0" smtClean="0">
                <a:solidFill>
                  <a:srgbClr val="0099CC"/>
                </a:solidFill>
              </a:rPr>
              <a:t>SQL ROLLBACK TRANSACTION statement</a:t>
            </a:r>
          </a:p>
          <a:p>
            <a:pPr eaLnBrk="1" hangingPunct="1"/>
            <a:r>
              <a:rPr lang="en-US" sz="2400" dirty="0" smtClean="0"/>
              <a:t>Advantage:</a:t>
            </a:r>
          </a:p>
          <a:p>
            <a:pPr lvl="1" eaLnBrk="1" hangingPunct="1"/>
            <a:r>
              <a:rPr lang="en-US" sz="2000" dirty="0" smtClean="0"/>
              <a:t>If  the locking behavior needs to be changed, only the lock declaration need be changed, not the application program.</a:t>
            </a:r>
          </a:p>
        </p:txBody>
      </p:sp>
      <p:sp>
        <p:nvSpPr>
          <p:cNvPr id="3" name="Slide Number Placeholder 2"/>
          <p:cNvSpPr>
            <a:spLocks noGrp="1"/>
          </p:cNvSpPr>
          <p:nvPr>
            <p:ph type="sldNum" sz="quarter" idx="11"/>
          </p:nvPr>
        </p:nvSpPr>
        <p:spPr/>
        <p:txBody>
          <a:bodyPr/>
          <a:lstStyle/>
          <a:p>
            <a:r>
              <a:rPr lang="en-US" smtClean="0"/>
              <a:t>9-</a:t>
            </a:r>
            <a:fld id="{10A00118-B76E-4A84-9314-1FDB2C5824C1}" type="slidenum">
              <a:rPr lang="en-US" smtClean="0"/>
              <a:pPr/>
              <a:t>24</a:t>
            </a:fld>
            <a:endParaRPr lang="en-US" smtClean="0"/>
          </a:p>
          <a:p>
            <a:endParaRPr lang="en-US"/>
          </a:p>
        </p:txBody>
      </p:sp>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a:t>
            </a:r>
            <a:r>
              <a:rPr lang="en-US" smtClean="0"/>
              <a:t>  </a:t>
            </a:r>
            <a:r>
              <a:rPr lang="en-US" smtClean="0">
                <a:solidFill>
                  <a:srgbClr val="5F978D"/>
                </a:solidFill>
              </a:rPr>
              <a:t>© 2016 Pearson Education, Inc.</a:t>
            </a:r>
            <a:endParaRPr lang="en-US" dirty="0">
              <a:solidFill>
                <a:srgbClr val="5F978D"/>
              </a:solidFill>
            </a:endParaRPr>
          </a:p>
        </p:txBody>
      </p:sp>
    </p:spTree>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5" name="Rectangle 2"/>
          <p:cNvSpPr>
            <a:spLocks noGrp="1" noChangeArrowheads="1"/>
          </p:cNvSpPr>
          <p:nvPr>
            <p:ph type="title"/>
          </p:nvPr>
        </p:nvSpPr>
        <p:spPr>
          <a:xfrm>
            <a:off x="457200" y="274638"/>
            <a:ext cx="8229600" cy="944562"/>
          </a:xfrm>
        </p:spPr>
        <p:txBody>
          <a:bodyPr/>
          <a:lstStyle/>
          <a:p>
            <a:pPr eaLnBrk="1" hangingPunct="1"/>
            <a:r>
              <a:rPr lang="en-US" sz="4000" smtClean="0"/>
              <a:t>Marking Transaction Boundaries</a:t>
            </a:r>
          </a:p>
        </p:txBody>
      </p:sp>
      <p:sp>
        <p:nvSpPr>
          <p:cNvPr id="3" name="Slide Number Placeholder 2"/>
          <p:cNvSpPr>
            <a:spLocks noGrp="1"/>
          </p:cNvSpPr>
          <p:nvPr>
            <p:ph type="sldNum" sz="quarter" idx="11"/>
          </p:nvPr>
        </p:nvSpPr>
        <p:spPr/>
        <p:txBody>
          <a:bodyPr/>
          <a:lstStyle/>
          <a:p>
            <a:r>
              <a:rPr lang="en-US" smtClean="0"/>
              <a:t>9-</a:t>
            </a:r>
            <a:fld id="{10A00118-B76E-4A84-9314-1FDB2C5824C1}" type="slidenum">
              <a:rPr lang="en-US" smtClean="0"/>
              <a:pPr/>
              <a:t>25</a:t>
            </a:fld>
            <a:endParaRPr lang="en-US" smtClean="0"/>
          </a:p>
          <a:p>
            <a:endParaRPr lang="en-US"/>
          </a:p>
        </p:txBody>
      </p:sp>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a:t>
            </a:r>
            <a:r>
              <a:rPr lang="en-US" smtClean="0"/>
              <a:t>  </a:t>
            </a:r>
            <a:r>
              <a:rPr lang="en-US" smtClean="0">
                <a:solidFill>
                  <a:srgbClr val="5F978D"/>
                </a:solidFill>
              </a:rPr>
              <a:t>© 2016 Pearson Education, Inc.</a:t>
            </a:r>
            <a:endParaRPr lang="en-US" dirty="0">
              <a:solidFill>
                <a:srgbClr val="5F978D"/>
              </a:solidFill>
            </a:endParaRPr>
          </a:p>
        </p:txBody>
      </p:sp>
      <p:pic>
        <p:nvPicPr>
          <p:cNvPr id="6" name="Picture 5"/>
          <p:cNvPicPr>
            <a:picLocks noChangeAspect="1"/>
          </p:cNvPicPr>
          <p:nvPr/>
        </p:nvPicPr>
        <p:blipFill>
          <a:blip r:embed="rId3"/>
          <a:stretch>
            <a:fillRect/>
          </a:stretch>
        </p:blipFill>
        <p:spPr>
          <a:xfrm>
            <a:off x="1767495" y="1385477"/>
            <a:ext cx="5609009" cy="4867368"/>
          </a:xfrm>
          <a:prstGeom prst="rect">
            <a:avLst/>
          </a:prstGeom>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Implicit and Explicit</a:t>
            </a:r>
            <a:br>
              <a:rPr lang="en-US" dirty="0" smtClean="0"/>
            </a:br>
            <a:r>
              <a:rPr lang="en-US" sz="4000" dirty="0" smtClean="0"/>
              <a:t>COMMIT TRANSACTION</a:t>
            </a:r>
            <a:endParaRPr lang="en-US" sz="4000" dirty="0"/>
          </a:p>
        </p:txBody>
      </p:sp>
      <p:sp>
        <p:nvSpPr>
          <p:cNvPr id="3" name="Content Placeholder 2"/>
          <p:cNvSpPr>
            <a:spLocks noGrp="1"/>
          </p:cNvSpPr>
          <p:nvPr>
            <p:ph idx="1"/>
          </p:nvPr>
        </p:nvSpPr>
        <p:spPr>
          <a:xfrm>
            <a:off x="457200" y="1524000"/>
            <a:ext cx="8229600" cy="4525963"/>
          </a:xfrm>
        </p:spPr>
        <p:txBody>
          <a:bodyPr/>
          <a:lstStyle/>
          <a:p>
            <a:r>
              <a:rPr lang="en-US" sz="2800" dirty="0" smtClean="0"/>
              <a:t>Microsoft SQL Server 2014 and MySQL 5.6 automatically commit changes after a transaction.</a:t>
            </a:r>
          </a:p>
          <a:p>
            <a:pPr lvl="1"/>
            <a:r>
              <a:rPr lang="en-US" sz="2400" dirty="0" smtClean="0"/>
              <a:t>This is an </a:t>
            </a:r>
            <a:r>
              <a:rPr lang="en-US" sz="2400" b="1" dirty="0" smtClean="0">
                <a:solidFill>
                  <a:srgbClr val="0099CC"/>
                </a:solidFill>
              </a:rPr>
              <a:t>implicit COMMIT</a:t>
            </a:r>
            <a:r>
              <a:rPr lang="en-US" sz="2400" dirty="0" smtClean="0"/>
              <a:t>.</a:t>
            </a:r>
          </a:p>
          <a:p>
            <a:r>
              <a:rPr lang="en-US" sz="2800" dirty="0" smtClean="0"/>
              <a:t>Oracle Database requires an </a:t>
            </a:r>
            <a:r>
              <a:rPr lang="en-US" sz="2800" b="1" dirty="0" smtClean="0">
                <a:solidFill>
                  <a:srgbClr val="0099CC"/>
                </a:solidFill>
              </a:rPr>
              <a:t>explicit COMMIT</a:t>
            </a:r>
            <a:r>
              <a:rPr lang="en-US" sz="2800" dirty="0" smtClean="0"/>
              <a:t> statement:</a:t>
            </a:r>
            <a:endParaRPr lang="en-US" sz="2800" dirty="0"/>
          </a:p>
        </p:txBody>
      </p:sp>
      <p:sp>
        <p:nvSpPr>
          <p:cNvPr id="4" name="Footer Placeholder 3"/>
          <p:cNvSpPr>
            <a:spLocks noGrp="1"/>
          </p:cNvSpPr>
          <p:nvPr>
            <p:ph type="ftr" sz="quarter" idx="10"/>
          </p:nvPr>
        </p:nvSpPr>
        <p:spPr/>
        <p:txBody>
          <a:bodyPr/>
          <a:lstStyle/>
          <a:p>
            <a:pPr>
              <a:defRPr/>
            </a:pPr>
            <a:r>
              <a:rPr lang="en-US" smtClean="0">
                <a:solidFill>
                  <a:srgbClr val="D57A15"/>
                </a:solidFill>
              </a:rPr>
              <a:t>KROENKE AND AUER - DATABASE PROCESSING, 14th Edition</a:t>
            </a:r>
            <a:r>
              <a:rPr lang="en-US" smtClean="0"/>
              <a:t>  </a:t>
            </a:r>
            <a:r>
              <a:rPr lang="en-US" smtClean="0">
                <a:solidFill>
                  <a:srgbClr val="5F978D"/>
                </a:solidFill>
              </a:rPr>
              <a:t>© 2016 Pearson Education, Inc.</a:t>
            </a:r>
            <a:endParaRPr lang="en-US" dirty="0">
              <a:solidFill>
                <a:srgbClr val="5F978D"/>
              </a:solidFill>
            </a:endParaRPr>
          </a:p>
        </p:txBody>
      </p:sp>
      <p:sp>
        <p:nvSpPr>
          <p:cNvPr id="5" name="Slide Number Placeholder 4"/>
          <p:cNvSpPr>
            <a:spLocks noGrp="1"/>
          </p:cNvSpPr>
          <p:nvPr>
            <p:ph type="sldNum" sz="quarter" idx="11"/>
          </p:nvPr>
        </p:nvSpPr>
        <p:spPr/>
        <p:txBody>
          <a:bodyPr/>
          <a:lstStyle/>
          <a:p>
            <a:r>
              <a:rPr lang="en-US" smtClean="0"/>
              <a:t>9-</a:t>
            </a:r>
            <a:fld id="{10A00118-B76E-4A84-9314-1FDB2C5824C1}" type="slidenum">
              <a:rPr lang="en-US" smtClean="0"/>
              <a:pPr/>
              <a:t>26</a:t>
            </a:fld>
            <a:endParaRPr lang="en-US" smtClean="0"/>
          </a:p>
          <a:p>
            <a:endParaRPr lang="en-US"/>
          </a:p>
        </p:txBody>
      </p:sp>
      <p:pic>
        <p:nvPicPr>
          <p:cNvPr id="6" name="Picture 5"/>
          <p:cNvPicPr>
            <a:picLocks noChangeAspect="1"/>
          </p:cNvPicPr>
          <p:nvPr/>
        </p:nvPicPr>
        <p:blipFill>
          <a:blip r:embed="rId2"/>
          <a:stretch>
            <a:fillRect/>
          </a:stretch>
        </p:blipFill>
        <p:spPr>
          <a:xfrm>
            <a:off x="3657600" y="4056246"/>
            <a:ext cx="4953000" cy="1993717"/>
          </a:xfrm>
          <a:prstGeom prst="rect">
            <a:avLst/>
          </a:prstGeom>
        </p:spPr>
      </p:pic>
    </p:spTree>
    <p:extLst>
      <p:ext uri="{BB962C8B-B14F-4D97-AF65-F5344CB8AC3E}">
        <p14:creationId xmlns:p14="http://schemas.microsoft.com/office/powerpoint/2010/main" val="401072446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lstStyle/>
          <a:p>
            <a:pPr eaLnBrk="1" hangingPunct="1"/>
            <a:r>
              <a:rPr lang="en-US" dirty="0" smtClean="0"/>
              <a:t>ACID Transactions I</a:t>
            </a:r>
          </a:p>
        </p:txBody>
      </p:sp>
      <p:sp>
        <p:nvSpPr>
          <p:cNvPr id="39939" name="Rectangle 3"/>
          <p:cNvSpPr>
            <a:spLocks noGrp="1" noChangeArrowheads="1"/>
          </p:cNvSpPr>
          <p:nvPr>
            <p:ph idx="1"/>
          </p:nvPr>
        </p:nvSpPr>
        <p:spPr/>
        <p:txBody>
          <a:bodyPr/>
          <a:lstStyle/>
          <a:p>
            <a:pPr eaLnBrk="1" hangingPunct="1"/>
            <a:r>
              <a:rPr lang="en-US" sz="2800" smtClean="0"/>
              <a:t>Acronym </a:t>
            </a:r>
            <a:r>
              <a:rPr lang="en-US" sz="2800" b="1" smtClean="0">
                <a:solidFill>
                  <a:srgbClr val="0099CC"/>
                </a:solidFill>
              </a:rPr>
              <a:t>ACID</a:t>
            </a:r>
            <a:r>
              <a:rPr lang="en-US" sz="2800" smtClean="0"/>
              <a:t> transaction is one that is </a:t>
            </a:r>
            <a:r>
              <a:rPr lang="en-US" sz="2800" b="1" smtClean="0">
                <a:solidFill>
                  <a:srgbClr val="0099CC"/>
                </a:solidFill>
              </a:rPr>
              <a:t>A</a:t>
            </a:r>
            <a:r>
              <a:rPr lang="en-US" sz="2800" smtClean="0"/>
              <a:t>tomic, </a:t>
            </a:r>
            <a:r>
              <a:rPr lang="en-US" sz="2800" b="1" smtClean="0">
                <a:solidFill>
                  <a:srgbClr val="0099CC"/>
                </a:solidFill>
              </a:rPr>
              <a:t>C</a:t>
            </a:r>
            <a:r>
              <a:rPr lang="en-US" sz="2800" smtClean="0"/>
              <a:t>onsistent, </a:t>
            </a:r>
            <a:r>
              <a:rPr lang="en-US" sz="2800" b="1" smtClean="0">
                <a:solidFill>
                  <a:srgbClr val="0099CC"/>
                </a:solidFill>
              </a:rPr>
              <a:t>I</a:t>
            </a:r>
            <a:r>
              <a:rPr lang="en-US" sz="2800" smtClean="0"/>
              <a:t>solated, and </a:t>
            </a:r>
            <a:r>
              <a:rPr lang="en-US" sz="2800" b="1" smtClean="0">
                <a:solidFill>
                  <a:srgbClr val="0099CC"/>
                </a:solidFill>
              </a:rPr>
              <a:t>D</a:t>
            </a:r>
            <a:r>
              <a:rPr lang="en-US" sz="2800" smtClean="0"/>
              <a:t>urable.</a:t>
            </a:r>
          </a:p>
          <a:p>
            <a:pPr eaLnBrk="1" hangingPunct="1">
              <a:buClr>
                <a:schemeClr val="tx1"/>
              </a:buClr>
            </a:pPr>
            <a:r>
              <a:rPr lang="en-US" sz="2800" b="1" smtClean="0">
                <a:solidFill>
                  <a:srgbClr val="0099CC"/>
                </a:solidFill>
              </a:rPr>
              <a:t>Atomic</a:t>
            </a:r>
            <a:r>
              <a:rPr lang="en-US" sz="2800" smtClean="0"/>
              <a:t> means either all or none of the database actions occur.</a:t>
            </a:r>
          </a:p>
          <a:p>
            <a:pPr eaLnBrk="1" hangingPunct="1">
              <a:buClr>
                <a:schemeClr val="tx1"/>
              </a:buClr>
            </a:pPr>
            <a:r>
              <a:rPr lang="en-US" sz="2800" b="1" smtClean="0">
                <a:solidFill>
                  <a:srgbClr val="0099CC"/>
                </a:solidFill>
              </a:rPr>
              <a:t>Durable</a:t>
            </a:r>
            <a:r>
              <a:rPr lang="en-US" sz="2800" smtClean="0"/>
              <a:t> means database committed changes are permanent.</a:t>
            </a:r>
          </a:p>
        </p:txBody>
      </p:sp>
      <p:sp>
        <p:nvSpPr>
          <p:cNvPr id="3" name="Slide Number Placeholder 2"/>
          <p:cNvSpPr>
            <a:spLocks noGrp="1"/>
          </p:cNvSpPr>
          <p:nvPr>
            <p:ph type="sldNum" sz="quarter" idx="11"/>
          </p:nvPr>
        </p:nvSpPr>
        <p:spPr/>
        <p:txBody>
          <a:bodyPr/>
          <a:lstStyle/>
          <a:p>
            <a:r>
              <a:rPr lang="en-US" smtClean="0"/>
              <a:t>9-</a:t>
            </a:r>
            <a:fld id="{10A00118-B76E-4A84-9314-1FDB2C5824C1}" type="slidenum">
              <a:rPr lang="en-US" smtClean="0"/>
              <a:pPr/>
              <a:t>27</a:t>
            </a:fld>
            <a:endParaRPr lang="en-US" smtClean="0"/>
          </a:p>
          <a:p>
            <a:endParaRPr lang="en-US"/>
          </a:p>
        </p:txBody>
      </p:sp>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a:t>
            </a:r>
            <a:r>
              <a:rPr lang="en-US" smtClean="0"/>
              <a:t>  </a:t>
            </a:r>
            <a:r>
              <a:rPr lang="en-US" smtClean="0">
                <a:solidFill>
                  <a:srgbClr val="5F978D"/>
                </a:solidFill>
              </a:rPr>
              <a:t>© 2016 Pearson Education, Inc.</a:t>
            </a:r>
            <a:endParaRPr lang="en-US" dirty="0">
              <a:solidFill>
                <a:srgbClr val="5F978D"/>
              </a:solidFill>
            </a:endParaRPr>
          </a:p>
        </p:txBody>
      </p:sp>
    </p:spTree>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pPr eaLnBrk="1" hangingPunct="1"/>
            <a:r>
              <a:rPr lang="en-US" dirty="0" smtClean="0"/>
              <a:t>ACID Transactions II</a:t>
            </a:r>
          </a:p>
        </p:txBody>
      </p:sp>
      <p:sp>
        <p:nvSpPr>
          <p:cNvPr id="40963" name="Rectangle 3"/>
          <p:cNvSpPr>
            <a:spLocks noGrp="1" noChangeArrowheads="1"/>
          </p:cNvSpPr>
          <p:nvPr>
            <p:ph idx="1"/>
          </p:nvPr>
        </p:nvSpPr>
        <p:spPr/>
        <p:txBody>
          <a:bodyPr/>
          <a:lstStyle/>
          <a:p>
            <a:pPr eaLnBrk="1" hangingPunct="1">
              <a:buClr>
                <a:schemeClr val="tx1"/>
              </a:buClr>
            </a:pPr>
            <a:r>
              <a:rPr lang="en-US" sz="2800" b="1" smtClean="0">
                <a:solidFill>
                  <a:srgbClr val="0099CC"/>
                </a:solidFill>
              </a:rPr>
              <a:t>Consistency</a:t>
            </a:r>
            <a:r>
              <a:rPr lang="en-US" sz="2800" smtClean="0"/>
              <a:t> means either statement level or transaction level consistency.</a:t>
            </a:r>
          </a:p>
          <a:p>
            <a:pPr lvl="1" eaLnBrk="1" hangingPunct="1">
              <a:buClr>
                <a:schemeClr val="tx1"/>
              </a:buClr>
            </a:pPr>
            <a:r>
              <a:rPr lang="en-US" sz="2400" b="1" smtClean="0">
                <a:solidFill>
                  <a:srgbClr val="0099CC"/>
                </a:solidFill>
              </a:rPr>
              <a:t>Statement level consistency</a:t>
            </a:r>
            <a:r>
              <a:rPr lang="en-US" sz="2400" smtClean="0"/>
              <a:t>: each statement independently processes rows consistently</a:t>
            </a:r>
          </a:p>
          <a:p>
            <a:pPr lvl="1" eaLnBrk="1" hangingPunct="1">
              <a:buClr>
                <a:schemeClr val="tx1"/>
              </a:buClr>
            </a:pPr>
            <a:r>
              <a:rPr lang="en-US" sz="2400" b="1" smtClean="0">
                <a:solidFill>
                  <a:srgbClr val="0099CC"/>
                </a:solidFill>
              </a:rPr>
              <a:t>Transaction level consistency</a:t>
            </a:r>
            <a:r>
              <a:rPr lang="en-US" sz="2400" smtClean="0"/>
              <a:t>: all rows impacted by either of the SQL statements are protected from changes during the entire transaction</a:t>
            </a:r>
          </a:p>
          <a:p>
            <a:pPr lvl="2" eaLnBrk="1" hangingPunct="1"/>
            <a:r>
              <a:rPr lang="en-US" sz="2000" smtClean="0"/>
              <a:t>With transaction level consistency, a transaction may not see its own changes.</a:t>
            </a:r>
          </a:p>
        </p:txBody>
      </p:sp>
      <p:sp>
        <p:nvSpPr>
          <p:cNvPr id="3" name="Slide Number Placeholder 2"/>
          <p:cNvSpPr>
            <a:spLocks noGrp="1"/>
          </p:cNvSpPr>
          <p:nvPr>
            <p:ph type="sldNum" sz="quarter" idx="11"/>
          </p:nvPr>
        </p:nvSpPr>
        <p:spPr/>
        <p:txBody>
          <a:bodyPr/>
          <a:lstStyle/>
          <a:p>
            <a:r>
              <a:rPr lang="en-US" smtClean="0"/>
              <a:t>9-</a:t>
            </a:r>
            <a:fld id="{10A00118-B76E-4A84-9314-1FDB2C5824C1}" type="slidenum">
              <a:rPr lang="en-US" smtClean="0"/>
              <a:pPr/>
              <a:t>28</a:t>
            </a:fld>
            <a:endParaRPr lang="en-US" smtClean="0"/>
          </a:p>
          <a:p>
            <a:endParaRPr lang="en-US"/>
          </a:p>
        </p:txBody>
      </p:sp>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a:t>
            </a:r>
            <a:r>
              <a:rPr lang="en-US" smtClean="0"/>
              <a:t>  </a:t>
            </a:r>
            <a:r>
              <a:rPr lang="en-US" smtClean="0">
                <a:solidFill>
                  <a:srgbClr val="5F978D"/>
                </a:solidFill>
              </a:rPr>
              <a:t>© 2016 Pearson Education, Inc.</a:t>
            </a:r>
            <a:endParaRPr lang="en-US" dirty="0">
              <a:solidFill>
                <a:srgbClr val="5F978D"/>
              </a:solidFill>
            </a:endParaRPr>
          </a:p>
        </p:txBody>
      </p:sp>
    </p:spTree>
  </p:cSld>
  <p:clrMapOvr>
    <a:masterClrMapping/>
  </p:clrMapOv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pPr eaLnBrk="1" hangingPunct="1"/>
            <a:r>
              <a:rPr lang="en-US" dirty="0" smtClean="0"/>
              <a:t>ACID Transactions III</a:t>
            </a:r>
          </a:p>
        </p:txBody>
      </p:sp>
      <p:sp>
        <p:nvSpPr>
          <p:cNvPr id="41987" name="Rectangle 3"/>
          <p:cNvSpPr>
            <a:spLocks noGrp="1" noChangeArrowheads="1"/>
          </p:cNvSpPr>
          <p:nvPr>
            <p:ph idx="1"/>
          </p:nvPr>
        </p:nvSpPr>
        <p:spPr/>
        <p:txBody>
          <a:bodyPr/>
          <a:lstStyle/>
          <a:p>
            <a:pPr eaLnBrk="1" hangingPunct="1">
              <a:lnSpc>
                <a:spcPct val="90000"/>
              </a:lnSpc>
              <a:buClr>
                <a:schemeClr val="tx1"/>
              </a:buClr>
            </a:pPr>
            <a:r>
              <a:rPr lang="en-US" sz="2800" b="1" smtClean="0">
                <a:solidFill>
                  <a:srgbClr val="0099CC"/>
                </a:solidFill>
              </a:rPr>
              <a:t>Isolation</a:t>
            </a:r>
            <a:r>
              <a:rPr lang="en-US" sz="2800" smtClean="0"/>
              <a:t> means application programmers are able to declare the type of isolation level and to have the DBMS manage locks so as to achieve that level of isolation.</a:t>
            </a:r>
          </a:p>
          <a:p>
            <a:pPr eaLnBrk="1" hangingPunct="1">
              <a:lnSpc>
                <a:spcPct val="90000"/>
              </a:lnSpc>
            </a:pPr>
            <a:r>
              <a:rPr lang="en-US" sz="2800" smtClean="0"/>
              <a:t>SQL-92 defines four </a:t>
            </a:r>
            <a:r>
              <a:rPr lang="en-US" sz="2800" b="1" smtClean="0">
                <a:solidFill>
                  <a:srgbClr val="0099CC"/>
                </a:solidFill>
              </a:rPr>
              <a:t>transaction isolation levels</a:t>
            </a:r>
            <a:r>
              <a:rPr lang="en-US" sz="2800" smtClean="0"/>
              <a:t>: </a:t>
            </a:r>
          </a:p>
          <a:p>
            <a:pPr lvl="1" eaLnBrk="1" hangingPunct="1">
              <a:lnSpc>
                <a:spcPct val="90000"/>
              </a:lnSpc>
              <a:buClr>
                <a:schemeClr val="tx1"/>
              </a:buClr>
            </a:pPr>
            <a:r>
              <a:rPr lang="en-US" sz="2400" b="1" smtClean="0">
                <a:solidFill>
                  <a:srgbClr val="0099CC"/>
                </a:solidFill>
              </a:rPr>
              <a:t>Read uncommitted</a:t>
            </a:r>
          </a:p>
          <a:p>
            <a:pPr lvl="1" eaLnBrk="1" hangingPunct="1">
              <a:lnSpc>
                <a:spcPct val="90000"/>
              </a:lnSpc>
              <a:buClr>
                <a:schemeClr val="tx1"/>
              </a:buClr>
            </a:pPr>
            <a:r>
              <a:rPr lang="en-US" sz="2400" b="1" smtClean="0">
                <a:solidFill>
                  <a:srgbClr val="0099CC"/>
                </a:solidFill>
              </a:rPr>
              <a:t>Read committed</a:t>
            </a:r>
          </a:p>
          <a:p>
            <a:pPr lvl="1" eaLnBrk="1" hangingPunct="1">
              <a:lnSpc>
                <a:spcPct val="90000"/>
              </a:lnSpc>
              <a:buClr>
                <a:schemeClr val="tx1"/>
              </a:buClr>
            </a:pPr>
            <a:r>
              <a:rPr lang="en-US" sz="2400" b="1" smtClean="0">
                <a:solidFill>
                  <a:srgbClr val="0099CC"/>
                </a:solidFill>
              </a:rPr>
              <a:t>Repeatable read</a:t>
            </a:r>
          </a:p>
          <a:p>
            <a:pPr lvl="1" eaLnBrk="1" hangingPunct="1">
              <a:lnSpc>
                <a:spcPct val="90000"/>
              </a:lnSpc>
              <a:buClr>
                <a:schemeClr val="tx1"/>
              </a:buClr>
            </a:pPr>
            <a:r>
              <a:rPr lang="en-US" sz="2400" b="1" smtClean="0">
                <a:solidFill>
                  <a:srgbClr val="0099CC"/>
                </a:solidFill>
              </a:rPr>
              <a:t>Serializable</a:t>
            </a:r>
          </a:p>
        </p:txBody>
      </p:sp>
      <p:sp>
        <p:nvSpPr>
          <p:cNvPr id="3" name="Slide Number Placeholder 2"/>
          <p:cNvSpPr>
            <a:spLocks noGrp="1"/>
          </p:cNvSpPr>
          <p:nvPr>
            <p:ph type="sldNum" sz="quarter" idx="11"/>
          </p:nvPr>
        </p:nvSpPr>
        <p:spPr/>
        <p:txBody>
          <a:bodyPr/>
          <a:lstStyle/>
          <a:p>
            <a:r>
              <a:rPr lang="en-US" smtClean="0"/>
              <a:t>9-</a:t>
            </a:r>
            <a:fld id="{10A00118-B76E-4A84-9314-1FDB2C5824C1}" type="slidenum">
              <a:rPr lang="en-US" smtClean="0"/>
              <a:pPr/>
              <a:t>29</a:t>
            </a:fld>
            <a:endParaRPr lang="en-US" smtClean="0"/>
          </a:p>
          <a:p>
            <a:endParaRPr lang="en-US"/>
          </a:p>
        </p:txBody>
      </p:sp>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a:t>
            </a:r>
            <a:r>
              <a:rPr lang="en-US" smtClean="0"/>
              <a:t>  </a:t>
            </a:r>
            <a:r>
              <a:rPr lang="en-US" smtClean="0">
                <a:solidFill>
                  <a:srgbClr val="5F978D"/>
                </a:solidFill>
              </a:rPr>
              <a:t>© 2016 Pearson Education, Inc.</a:t>
            </a:r>
            <a:endParaRPr lang="en-US" dirty="0">
              <a:solidFill>
                <a:srgbClr val="5F978D"/>
              </a:solidFill>
            </a:endParaRPr>
          </a:p>
        </p:txBody>
      </p:sp>
    </p:spTree>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pPr eaLnBrk="1" hangingPunct="1"/>
            <a:r>
              <a:rPr lang="en-US" smtClean="0"/>
              <a:t>Chapter Objectives</a:t>
            </a:r>
          </a:p>
        </p:txBody>
      </p:sp>
      <p:sp>
        <p:nvSpPr>
          <p:cNvPr id="16387" name="Rectangle 3"/>
          <p:cNvSpPr>
            <a:spLocks noGrp="1" noChangeArrowheads="1"/>
          </p:cNvSpPr>
          <p:nvPr>
            <p:ph idx="1"/>
          </p:nvPr>
        </p:nvSpPr>
        <p:spPr/>
        <p:txBody>
          <a:bodyPr/>
          <a:lstStyle/>
          <a:p>
            <a:pPr eaLnBrk="1" hangingPunct="1"/>
            <a:r>
              <a:rPr lang="en-US" sz="2400" smtClean="0"/>
              <a:t>To know the meaning of an ACID transaction</a:t>
            </a:r>
          </a:p>
          <a:p>
            <a:pPr eaLnBrk="1" hangingPunct="1"/>
            <a:r>
              <a:rPr lang="en-US" sz="2400" smtClean="0"/>
              <a:t>To learn the four 1992 ANSI standard isolation levels</a:t>
            </a:r>
          </a:p>
          <a:p>
            <a:pPr eaLnBrk="1" hangingPunct="1"/>
            <a:r>
              <a:rPr lang="en-US" sz="2400" smtClean="0"/>
              <a:t>To understand the need for security and specific tasks for improving database security</a:t>
            </a:r>
          </a:p>
          <a:p>
            <a:pPr eaLnBrk="1" hangingPunct="1"/>
            <a:r>
              <a:rPr lang="en-US" sz="2400" smtClean="0"/>
              <a:t>To know the difference between recovery via reprocessing and recovery via rollback/rollforward</a:t>
            </a:r>
          </a:p>
          <a:p>
            <a:pPr eaLnBrk="1" hangingPunct="1"/>
            <a:r>
              <a:rPr lang="en-US" sz="2400" smtClean="0"/>
              <a:t>To understand the nature of the tasks required for recovery using rollback/rollforward</a:t>
            </a:r>
          </a:p>
          <a:p>
            <a:pPr eaLnBrk="1" hangingPunct="1"/>
            <a:r>
              <a:rPr lang="en-US" sz="2400" smtClean="0"/>
              <a:t>To know basic administrative and managerial DBA functions</a:t>
            </a:r>
          </a:p>
        </p:txBody>
      </p:sp>
      <p:sp>
        <p:nvSpPr>
          <p:cNvPr id="3" name="Slide Number Placeholder 2"/>
          <p:cNvSpPr>
            <a:spLocks noGrp="1"/>
          </p:cNvSpPr>
          <p:nvPr>
            <p:ph type="sldNum" sz="quarter" idx="11"/>
          </p:nvPr>
        </p:nvSpPr>
        <p:spPr/>
        <p:txBody>
          <a:bodyPr/>
          <a:lstStyle/>
          <a:p>
            <a:r>
              <a:rPr lang="en-US" smtClean="0"/>
              <a:t>9-</a:t>
            </a:r>
            <a:fld id="{10A00118-B76E-4A84-9314-1FDB2C5824C1}" type="slidenum">
              <a:rPr lang="en-US" smtClean="0"/>
              <a:pPr/>
              <a:t>3</a:t>
            </a:fld>
            <a:endParaRPr lang="en-US" smtClean="0"/>
          </a:p>
          <a:p>
            <a:endParaRPr lang="en-US"/>
          </a:p>
        </p:txBody>
      </p:sp>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a:t>
            </a:r>
            <a:r>
              <a:rPr lang="en-US" smtClean="0"/>
              <a:t>  </a:t>
            </a:r>
            <a:r>
              <a:rPr lang="en-US" smtClean="0">
                <a:solidFill>
                  <a:srgbClr val="5F978D"/>
                </a:solidFill>
              </a:rPr>
              <a:t>© 2016 Pearson Education, Inc.</a:t>
            </a:r>
            <a:endParaRPr lang="en-US" dirty="0">
              <a:solidFill>
                <a:srgbClr val="5F978D"/>
              </a:solidFill>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p:txBody>
          <a:bodyPr/>
          <a:lstStyle/>
          <a:p>
            <a:pPr eaLnBrk="1" hangingPunct="1"/>
            <a:r>
              <a:rPr lang="en-US" dirty="0" smtClean="0"/>
              <a:t>Data Read Problems Level</a:t>
            </a:r>
          </a:p>
        </p:txBody>
      </p:sp>
      <p:sp>
        <p:nvSpPr>
          <p:cNvPr id="3" name="Slide Number Placeholder 2"/>
          <p:cNvSpPr>
            <a:spLocks noGrp="1"/>
          </p:cNvSpPr>
          <p:nvPr>
            <p:ph type="sldNum" sz="quarter" idx="11"/>
          </p:nvPr>
        </p:nvSpPr>
        <p:spPr/>
        <p:txBody>
          <a:bodyPr/>
          <a:lstStyle/>
          <a:p>
            <a:r>
              <a:rPr lang="en-US" smtClean="0"/>
              <a:t>9-</a:t>
            </a:r>
            <a:fld id="{10A00118-B76E-4A84-9314-1FDB2C5824C1}" type="slidenum">
              <a:rPr lang="en-US" smtClean="0"/>
              <a:pPr/>
              <a:t>30</a:t>
            </a:fld>
            <a:endParaRPr lang="en-US" smtClean="0"/>
          </a:p>
          <a:p>
            <a:endParaRPr lang="en-US"/>
          </a:p>
        </p:txBody>
      </p:sp>
      <p:sp>
        <p:nvSpPr>
          <p:cNvPr id="6" name="Footer Placeholder 5"/>
          <p:cNvSpPr>
            <a:spLocks noGrp="1"/>
          </p:cNvSpPr>
          <p:nvPr>
            <p:ph type="ftr" sz="quarter" idx="10"/>
          </p:nvPr>
        </p:nvSpPr>
        <p:spPr/>
        <p:txBody>
          <a:bodyPr/>
          <a:lstStyle/>
          <a:p>
            <a:pPr>
              <a:defRPr/>
            </a:pPr>
            <a:r>
              <a:rPr lang="en-US" smtClean="0">
                <a:solidFill>
                  <a:srgbClr val="D57A15"/>
                </a:solidFill>
              </a:rPr>
              <a:t>KROENKE AND AUER - DATABASE PROCESSING, 14th Edition</a:t>
            </a:r>
            <a:r>
              <a:rPr lang="en-US" smtClean="0"/>
              <a:t>  </a:t>
            </a:r>
            <a:r>
              <a:rPr lang="en-US" smtClean="0">
                <a:solidFill>
                  <a:srgbClr val="5F978D"/>
                </a:solidFill>
              </a:rPr>
              <a:t>© 2016 Pearson Education, Inc.</a:t>
            </a:r>
            <a:endParaRPr lang="en-US" dirty="0">
              <a:solidFill>
                <a:srgbClr val="5F978D"/>
              </a:solidFill>
            </a:endParaRPr>
          </a:p>
        </p:txBody>
      </p:sp>
      <p:pic>
        <p:nvPicPr>
          <p:cNvPr id="8" name="Picture 7"/>
          <p:cNvPicPr>
            <a:picLocks noChangeAspect="1"/>
          </p:cNvPicPr>
          <p:nvPr/>
        </p:nvPicPr>
        <p:blipFill>
          <a:blip r:embed="rId3"/>
          <a:stretch>
            <a:fillRect/>
          </a:stretch>
        </p:blipFill>
        <p:spPr>
          <a:xfrm>
            <a:off x="457201" y="1524000"/>
            <a:ext cx="8229600" cy="3592707"/>
          </a:xfrm>
          <a:prstGeom prst="rect">
            <a:avLst/>
          </a:prstGeom>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p:txBody>
          <a:bodyPr/>
          <a:lstStyle/>
          <a:p>
            <a:pPr eaLnBrk="1" hangingPunct="1"/>
            <a:r>
              <a:rPr lang="en-US" smtClean="0"/>
              <a:t>Transaction Isolation Level</a:t>
            </a:r>
          </a:p>
        </p:txBody>
      </p:sp>
      <p:sp>
        <p:nvSpPr>
          <p:cNvPr id="3" name="Slide Number Placeholder 2"/>
          <p:cNvSpPr>
            <a:spLocks noGrp="1"/>
          </p:cNvSpPr>
          <p:nvPr>
            <p:ph type="sldNum" sz="quarter" idx="11"/>
          </p:nvPr>
        </p:nvSpPr>
        <p:spPr/>
        <p:txBody>
          <a:bodyPr/>
          <a:lstStyle/>
          <a:p>
            <a:r>
              <a:rPr lang="en-US" smtClean="0"/>
              <a:t>9-</a:t>
            </a:r>
            <a:fld id="{10A00118-B76E-4A84-9314-1FDB2C5824C1}" type="slidenum">
              <a:rPr lang="en-US" smtClean="0"/>
              <a:pPr/>
              <a:t>31</a:t>
            </a:fld>
            <a:endParaRPr lang="en-US" smtClean="0"/>
          </a:p>
          <a:p>
            <a:endParaRPr lang="en-US"/>
          </a:p>
        </p:txBody>
      </p:sp>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a:t>
            </a:r>
            <a:r>
              <a:rPr lang="en-US" smtClean="0"/>
              <a:t>  </a:t>
            </a:r>
            <a:r>
              <a:rPr lang="en-US" smtClean="0">
                <a:solidFill>
                  <a:srgbClr val="5F978D"/>
                </a:solidFill>
              </a:rPr>
              <a:t>© 2016 Pearson Education, Inc.</a:t>
            </a:r>
            <a:endParaRPr lang="en-US" dirty="0">
              <a:solidFill>
                <a:srgbClr val="5F978D"/>
              </a:solidFill>
            </a:endParaRPr>
          </a:p>
        </p:txBody>
      </p:sp>
      <p:pic>
        <p:nvPicPr>
          <p:cNvPr id="6" name="Picture 5"/>
          <p:cNvPicPr>
            <a:picLocks noChangeAspect="1"/>
          </p:cNvPicPr>
          <p:nvPr/>
        </p:nvPicPr>
        <p:blipFill>
          <a:blip r:embed="rId3"/>
          <a:stretch>
            <a:fillRect/>
          </a:stretch>
        </p:blipFill>
        <p:spPr>
          <a:xfrm>
            <a:off x="457201" y="1524000"/>
            <a:ext cx="8229600" cy="2518067"/>
          </a:xfrm>
          <a:prstGeom prst="rect">
            <a:avLst/>
          </a:prstGeom>
        </p:spPr>
      </p:pic>
    </p:spTree>
    <p:extLst>
      <p:ext uri="{BB962C8B-B14F-4D97-AF65-F5344CB8AC3E}">
        <p14:creationId xmlns:p14="http://schemas.microsoft.com/office/powerpoint/2010/main" val="260557787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p:txBody>
          <a:bodyPr/>
          <a:lstStyle/>
          <a:p>
            <a:pPr eaLnBrk="1" hangingPunct="1"/>
            <a:r>
              <a:rPr lang="en-US" smtClean="0"/>
              <a:t>Cursor Type</a:t>
            </a:r>
          </a:p>
        </p:txBody>
      </p:sp>
      <p:sp>
        <p:nvSpPr>
          <p:cNvPr id="44035" name="Rectangle 3"/>
          <p:cNvSpPr>
            <a:spLocks noGrp="1" noChangeArrowheads="1"/>
          </p:cNvSpPr>
          <p:nvPr>
            <p:ph idx="1"/>
          </p:nvPr>
        </p:nvSpPr>
        <p:spPr>
          <a:xfrm>
            <a:off x="457200" y="1600200"/>
            <a:ext cx="8153400" cy="4343400"/>
          </a:xfrm>
        </p:spPr>
        <p:txBody>
          <a:bodyPr/>
          <a:lstStyle/>
          <a:p>
            <a:pPr eaLnBrk="1" hangingPunct="1">
              <a:lnSpc>
                <a:spcPct val="90000"/>
              </a:lnSpc>
            </a:pPr>
            <a:r>
              <a:rPr lang="en-US" sz="2400" smtClean="0"/>
              <a:t>A </a:t>
            </a:r>
            <a:r>
              <a:rPr lang="en-US" sz="2400" b="1" smtClean="0">
                <a:solidFill>
                  <a:srgbClr val="0099CC"/>
                </a:solidFill>
              </a:rPr>
              <a:t>cursor</a:t>
            </a:r>
            <a:r>
              <a:rPr lang="en-US" sz="2400" smtClean="0"/>
              <a:t> is a pointer into a set of records.</a:t>
            </a:r>
          </a:p>
          <a:p>
            <a:pPr eaLnBrk="1" hangingPunct="1">
              <a:lnSpc>
                <a:spcPct val="90000"/>
              </a:lnSpc>
            </a:pPr>
            <a:r>
              <a:rPr lang="en-US" sz="2400" smtClean="0"/>
              <a:t>It can be defined using SELECT statements.</a:t>
            </a:r>
          </a:p>
          <a:p>
            <a:pPr eaLnBrk="1" hangingPunct="1">
              <a:lnSpc>
                <a:spcPct val="90000"/>
              </a:lnSpc>
            </a:pPr>
            <a:r>
              <a:rPr lang="en-US" sz="2400" smtClean="0"/>
              <a:t>Four cursor types:</a:t>
            </a:r>
          </a:p>
          <a:p>
            <a:pPr lvl="1" eaLnBrk="1" hangingPunct="1">
              <a:lnSpc>
                <a:spcPct val="90000"/>
              </a:lnSpc>
              <a:buClr>
                <a:schemeClr val="tx1"/>
              </a:buClr>
            </a:pPr>
            <a:r>
              <a:rPr lang="en-US" sz="2000" b="1" smtClean="0">
                <a:solidFill>
                  <a:srgbClr val="0099CC"/>
                </a:solidFill>
              </a:rPr>
              <a:t>Forward only</a:t>
            </a:r>
            <a:r>
              <a:rPr lang="en-US" sz="2000" smtClean="0"/>
              <a:t>: the application can only move forward through the recordset.</a:t>
            </a:r>
          </a:p>
          <a:p>
            <a:pPr lvl="1" eaLnBrk="1" hangingPunct="1">
              <a:lnSpc>
                <a:spcPct val="90000"/>
              </a:lnSpc>
            </a:pPr>
            <a:r>
              <a:rPr lang="en-US" sz="2000" smtClean="0"/>
              <a:t>Scrollable cursors can be scrolled forward and backward through the recordset.</a:t>
            </a:r>
          </a:p>
          <a:p>
            <a:pPr lvl="2" eaLnBrk="1" hangingPunct="1">
              <a:lnSpc>
                <a:spcPct val="90000"/>
              </a:lnSpc>
              <a:buClr>
                <a:schemeClr val="tx1"/>
              </a:buClr>
            </a:pPr>
            <a:r>
              <a:rPr lang="en-US" sz="1800" b="1" smtClean="0">
                <a:solidFill>
                  <a:srgbClr val="0099CC"/>
                </a:solidFill>
              </a:rPr>
              <a:t>Static</a:t>
            </a:r>
            <a:r>
              <a:rPr lang="en-US" sz="1800" smtClean="0"/>
              <a:t>: processes a snapshot of the relation that was taken when the cursor was opened</a:t>
            </a:r>
          </a:p>
          <a:p>
            <a:pPr lvl="2" eaLnBrk="1" hangingPunct="1">
              <a:lnSpc>
                <a:spcPct val="90000"/>
              </a:lnSpc>
              <a:buClr>
                <a:schemeClr val="tx1"/>
              </a:buClr>
            </a:pPr>
            <a:r>
              <a:rPr lang="en-US" sz="1800" b="1" smtClean="0">
                <a:solidFill>
                  <a:srgbClr val="0099CC"/>
                </a:solidFill>
              </a:rPr>
              <a:t>Keyset</a:t>
            </a:r>
            <a:r>
              <a:rPr lang="en-US" sz="1800" smtClean="0"/>
              <a:t>: combines some features of static cursors with some features of dynamic cursors</a:t>
            </a:r>
          </a:p>
          <a:p>
            <a:pPr lvl="2" eaLnBrk="1" hangingPunct="1">
              <a:lnSpc>
                <a:spcPct val="90000"/>
              </a:lnSpc>
              <a:buClr>
                <a:schemeClr val="tx1"/>
              </a:buClr>
            </a:pPr>
            <a:r>
              <a:rPr lang="en-US" sz="1800" b="1" smtClean="0">
                <a:solidFill>
                  <a:srgbClr val="0099CC"/>
                </a:solidFill>
              </a:rPr>
              <a:t>Dynamic</a:t>
            </a:r>
            <a:r>
              <a:rPr lang="en-US" sz="1800" smtClean="0"/>
              <a:t>: a fully featured cursor</a:t>
            </a:r>
          </a:p>
          <a:p>
            <a:pPr eaLnBrk="1" hangingPunct="1">
              <a:lnSpc>
                <a:spcPct val="90000"/>
              </a:lnSpc>
            </a:pPr>
            <a:r>
              <a:rPr lang="en-US" sz="2400" smtClean="0"/>
              <a:t>Choosing appropriate isolation levels and cursor types is critical to database design. </a:t>
            </a:r>
          </a:p>
        </p:txBody>
      </p:sp>
      <p:sp>
        <p:nvSpPr>
          <p:cNvPr id="3" name="Slide Number Placeholder 2"/>
          <p:cNvSpPr>
            <a:spLocks noGrp="1"/>
          </p:cNvSpPr>
          <p:nvPr>
            <p:ph type="sldNum" sz="quarter" idx="11"/>
          </p:nvPr>
        </p:nvSpPr>
        <p:spPr/>
        <p:txBody>
          <a:bodyPr/>
          <a:lstStyle/>
          <a:p>
            <a:r>
              <a:rPr lang="en-US" smtClean="0"/>
              <a:t>9-</a:t>
            </a:r>
            <a:fld id="{10A00118-B76E-4A84-9314-1FDB2C5824C1}" type="slidenum">
              <a:rPr lang="en-US" smtClean="0"/>
              <a:pPr/>
              <a:t>32</a:t>
            </a:fld>
            <a:endParaRPr lang="en-US" smtClean="0"/>
          </a:p>
          <a:p>
            <a:endParaRPr lang="en-US"/>
          </a:p>
        </p:txBody>
      </p:sp>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a:t>
            </a:r>
            <a:r>
              <a:rPr lang="en-US" smtClean="0"/>
              <a:t>  </a:t>
            </a:r>
            <a:r>
              <a:rPr lang="en-US" smtClean="0">
                <a:solidFill>
                  <a:srgbClr val="5F978D"/>
                </a:solidFill>
              </a:rPr>
              <a:t>© 2016 Pearson Education, Inc.</a:t>
            </a:r>
            <a:endParaRPr lang="en-US" dirty="0">
              <a:solidFill>
                <a:srgbClr val="5F978D"/>
              </a:solidFill>
            </a:endParaRPr>
          </a:p>
        </p:txBody>
      </p:sp>
    </p:spTree>
  </p:cSld>
  <p:clrMapOvr>
    <a:masterClrMapping/>
  </p:clrMapOv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3670300" y="381000"/>
            <a:ext cx="5098031" cy="5562600"/>
          </a:xfrm>
          <a:prstGeom prst="rect">
            <a:avLst/>
          </a:prstGeom>
        </p:spPr>
      </p:pic>
      <p:sp>
        <p:nvSpPr>
          <p:cNvPr id="45058" name="Rectangle 2"/>
          <p:cNvSpPr>
            <a:spLocks noGrp="1" noChangeArrowheads="1"/>
          </p:cNvSpPr>
          <p:nvPr>
            <p:ph type="title"/>
          </p:nvPr>
        </p:nvSpPr>
        <p:spPr>
          <a:xfrm>
            <a:off x="457200" y="381000"/>
            <a:ext cx="3124200" cy="5562600"/>
          </a:xfrm>
        </p:spPr>
        <p:txBody>
          <a:bodyPr/>
          <a:lstStyle/>
          <a:p>
            <a:pPr eaLnBrk="1" hangingPunct="1"/>
            <a:r>
              <a:rPr lang="en-US" smtClean="0"/>
              <a:t>Cursor Summary</a:t>
            </a:r>
          </a:p>
        </p:txBody>
      </p:sp>
      <p:sp>
        <p:nvSpPr>
          <p:cNvPr id="3" name="Slide Number Placeholder 2"/>
          <p:cNvSpPr>
            <a:spLocks noGrp="1"/>
          </p:cNvSpPr>
          <p:nvPr>
            <p:ph type="sldNum" sz="quarter" idx="11"/>
          </p:nvPr>
        </p:nvSpPr>
        <p:spPr/>
        <p:txBody>
          <a:bodyPr/>
          <a:lstStyle/>
          <a:p>
            <a:r>
              <a:rPr lang="en-US" smtClean="0"/>
              <a:t>9-</a:t>
            </a:r>
            <a:fld id="{10A00118-B76E-4A84-9314-1FDB2C5824C1}" type="slidenum">
              <a:rPr lang="en-US" smtClean="0"/>
              <a:pPr/>
              <a:t>33</a:t>
            </a:fld>
            <a:endParaRPr lang="en-US" smtClean="0"/>
          </a:p>
          <a:p>
            <a:endParaRPr lang="en-US"/>
          </a:p>
        </p:txBody>
      </p:sp>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a:t>
            </a:r>
            <a:r>
              <a:rPr lang="en-US" smtClean="0"/>
              <a:t>  </a:t>
            </a:r>
            <a:r>
              <a:rPr lang="en-US" smtClean="0">
                <a:solidFill>
                  <a:srgbClr val="5F978D"/>
                </a:solidFill>
              </a:rPr>
              <a:t>© 2016 Pearson Education, Inc.</a:t>
            </a:r>
            <a:endParaRPr lang="en-US" dirty="0">
              <a:solidFill>
                <a:srgbClr val="5F978D"/>
              </a:solidFill>
            </a:endParaRP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p:txBody>
          <a:bodyPr/>
          <a:lstStyle/>
          <a:p>
            <a:pPr eaLnBrk="1" hangingPunct="1"/>
            <a:r>
              <a:rPr lang="en-US" smtClean="0"/>
              <a:t>Database Security</a:t>
            </a:r>
          </a:p>
        </p:txBody>
      </p:sp>
      <p:sp>
        <p:nvSpPr>
          <p:cNvPr id="46083" name="Rectangle 3"/>
          <p:cNvSpPr>
            <a:spLocks noGrp="1" noChangeArrowheads="1"/>
          </p:cNvSpPr>
          <p:nvPr>
            <p:ph idx="1"/>
          </p:nvPr>
        </p:nvSpPr>
        <p:spPr/>
        <p:txBody>
          <a:bodyPr/>
          <a:lstStyle/>
          <a:p>
            <a:pPr eaLnBrk="1" hangingPunct="1">
              <a:buClr>
                <a:schemeClr val="tx1"/>
              </a:buClr>
            </a:pPr>
            <a:r>
              <a:rPr lang="en-US" sz="2800" b="1" smtClean="0">
                <a:solidFill>
                  <a:srgbClr val="0099CC"/>
                </a:solidFill>
              </a:rPr>
              <a:t>Database security</a:t>
            </a:r>
            <a:r>
              <a:rPr lang="en-US" sz="2800" smtClean="0">
                <a:solidFill>
                  <a:srgbClr val="0099CC"/>
                </a:solidFill>
              </a:rPr>
              <a:t> </a:t>
            </a:r>
            <a:r>
              <a:rPr lang="en-US" sz="2800" smtClean="0"/>
              <a:t>ensures that only authorized users can perform authorized activities at authorized times.</a:t>
            </a:r>
          </a:p>
          <a:p>
            <a:pPr eaLnBrk="1" hangingPunct="1"/>
            <a:r>
              <a:rPr lang="en-US" sz="2800" smtClean="0"/>
              <a:t>Developing database security:</a:t>
            </a:r>
          </a:p>
          <a:p>
            <a:pPr lvl="1" eaLnBrk="1" hangingPunct="1"/>
            <a:r>
              <a:rPr lang="en-US" sz="2400" smtClean="0"/>
              <a:t>Determine users’ processing rights and responsibilities. </a:t>
            </a:r>
          </a:p>
          <a:p>
            <a:pPr lvl="1" eaLnBrk="1" hangingPunct="1"/>
            <a:r>
              <a:rPr lang="en-US" sz="2400" smtClean="0"/>
              <a:t>Enforce security requirements using security features from both DBMS and application programs.</a:t>
            </a:r>
          </a:p>
        </p:txBody>
      </p:sp>
      <p:sp>
        <p:nvSpPr>
          <p:cNvPr id="3" name="Slide Number Placeholder 2"/>
          <p:cNvSpPr>
            <a:spLocks noGrp="1"/>
          </p:cNvSpPr>
          <p:nvPr>
            <p:ph type="sldNum" sz="quarter" idx="11"/>
          </p:nvPr>
        </p:nvSpPr>
        <p:spPr/>
        <p:txBody>
          <a:bodyPr/>
          <a:lstStyle/>
          <a:p>
            <a:r>
              <a:rPr lang="en-US" smtClean="0"/>
              <a:t>9-</a:t>
            </a:r>
            <a:fld id="{10A00118-B76E-4A84-9314-1FDB2C5824C1}" type="slidenum">
              <a:rPr lang="en-US" smtClean="0"/>
              <a:pPr/>
              <a:t>34</a:t>
            </a:fld>
            <a:endParaRPr lang="en-US" smtClean="0"/>
          </a:p>
          <a:p>
            <a:endParaRPr lang="en-US"/>
          </a:p>
        </p:txBody>
      </p:sp>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a:t>
            </a:r>
            <a:r>
              <a:rPr lang="en-US" smtClean="0"/>
              <a:t>  </a:t>
            </a:r>
            <a:r>
              <a:rPr lang="en-US" smtClean="0">
                <a:solidFill>
                  <a:srgbClr val="5F978D"/>
                </a:solidFill>
              </a:rPr>
              <a:t>© 2016 Pearson Education, Inc.</a:t>
            </a:r>
            <a:endParaRPr lang="en-US" dirty="0">
              <a:solidFill>
                <a:srgbClr val="5F978D"/>
              </a:solidFill>
            </a:endParaRPr>
          </a:p>
        </p:txBody>
      </p:sp>
    </p:spTree>
  </p:cSld>
  <p:clrMapOvr>
    <a:masterClrMapping/>
  </p:clrMapOv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p:txBody>
          <a:bodyPr/>
          <a:lstStyle/>
          <a:p>
            <a:pPr eaLnBrk="1" hangingPunct="1"/>
            <a:r>
              <a:rPr lang="en-US" smtClean="0"/>
              <a:t>DBMS Security</a:t>
            </a:r>
          </a:p>
        </p:txBody>
      </p:sp>
      <p:sp>
        <p:nvSpPr>
          <p:cNvPr id="47107" name="Rectangle 3"/>
          <p:cNvSpPr>
            <a:spLocks noGrp="1" noChangeArrowheads="1"/>
          </p:cNvSpPr>
          <p:nvPr>
            <p:ph idx="1"/>
          </p:nvPr>
        </p:nvSpPr>
        <p:spPr/>
        <p:txBody>
          <a:bodyPr/>
          <a:lstStyle/>
          <a:p>
            <a:pPr eaLnBrk="1" hangingPunct="1"/>
            <a:r>
              <a:rPr lang="en-US" sz="2400" dirty="0" smtClean="0"/>
              <a:t>DBMS products provide security facilities. </a:t>
            </a:r>
          </a:p>
          <a:p>
            <a:pPr eaLnBrk="1" hangingPunct="1"/>
            <a:r>
              <a:rPr lang="en-US" sz="2400" dirty="0" smtClean="0"/>
              <a:t>They limit certain </a:t>
            </a:r>
            <a:r>
              <a:rPr lang="en-US" sz="2400" b="1" dirty="0" smtClean="0">
                <a:solidFill>
                  <a:srgbClr val="0099CC"/>
                </a:solidFill>
              </a:rPr>
              <a:t>actions</a:t>
            </a:r>
            <a:r>
              <a:rPr lang="en-US" sz="2400" dirty="0" smtClean="0"/>
              <a:t> on certain </a:t>
            </a:r>
            <a:r>
              <a:rPr lang="en-US" sz="2400" b="1" dirty="0" smtClean="0">
                <a:solidFill>
                  <a:srgbClr val="0099CC"/>
                </a:solidFill>
              </a:rPr>
              <a:t>objects</a:t>
            </a:r>
            <a:r>
              <a:rPr lang="en-US" sz="2400" dirty="0" smtClean="0"/>
              <a:t> to certain </a:t>
            </a:r>
            <a:r>
              <a:rPr lang="en-US" sz="2400" b="1" dirty="0" smtClean="0">
                <a:solidFill>
                  <a:srgbClr val="0099CC"/>
                </a:solidFill>
              </a:rPr>
              <a:t>users</a:t>
            </a:r>
            <a:r>
              <a:rPr lang="en-US" sz="2400" dirty="0" smtClean="0"/>
              <a:t> or </a:t>
            </a:r>
            <a:r>
              <a:rPr lang="en-US" sz="2400" b="1" dirty="0" smtClean="0">
                <a:solidFill>
                  <a:srgbClr val="0099CC"/>
                </a:solidFill>
              </a:rPr>
              <a:t>groups</a:t>
            </a:r>
            <a:r>
              <a:rPr lang="en-US" sz="2400" b="1" dirty="0" smtClean="0">
                <a:solidFill>
                  <a:srgbClr val="0066FF"/>
                </a:solidFill>
              </a:rPr>
              <a:t> </a:t>
            </a:r>
            <a:r>
              <a:rPr lang="en-US" sz="2400" dirty="0" smtClean="0"/>
              <a:t>(also called </a:t>
            </a:r>
            <a:r>
              <a:rPr lang="en-US" sz="2400" b="1" dirty="0" smtClean="0">
                <a:solidFill>
                  <a:srgbClr val="0099CC"/>
                </a:solidFill>
              </a:rPr>
              <a:t>roles</a:t>
            </a:r>
            <a:r>
              <a:rPr lang="en-US" sz="2400" dirty="0" smtClean="0"/>
              <a:t>).</a:t>
            </a:r>
          </a:p>
          <a:p>
            <a:pPr eaLnBrk="1" hangingPunct="1"/>
            <a:r>
              <a:rPr lang="en-US" sz="2400" dirty="0" smtClean="0"/>
              <a:t>Almost all DBMS products use some form of username and password security.</a:t>
            </a:r>
          </a:p>
        </p:txBody>
      </p:sp>
      <p:sp>
        <p:nvSpPr>
          <p:cNvPr id="3" name="Slide Number Placeholder 2"/>
          <p:cNvSpPr>
            <a:spLocks noGrp="1"/>
          </p:cNvSpPr>
          <p:nvPr>
            <p:ph type="sldNum" sz="quarter" idx="11"/>
          </p:nvPr>
        </p:nvSpPr>
        <p:spPr/>
        <p:txBody>
          <a:bodyPr/>
          <a:lstStyle/>
          <a:p>
            <a:r>
              <a:rPr lang="en-US" smtClean="0"/>
              <a:t>9-</a:t>
            </a:r>
            <a:fld id="{10A00118-B76E-4A84-9314-1FDB2C5824C1}" type="slidenum">
              <a:rPr lang="en-US" smtClean="0"/>
              <a:pPr/>
              <a:t>35</a:t>
            </a:fld>
            <a:endParaRPr lang="en-US" smtClean="0"/>
          </a:p>
          <a:p>
            <a:endParaRPr lang="en-US"/>
          </a:p>
        </p:txBody>
      </p:sp>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a:t>
            </a:r>
            <a:r>
              <a:rPr lang="en-US" smtClean="0"/>
              <a:t>  </a:t>
            </a:r>
            <a:r>
              <a:rPr lang="en-US" smtClean="0">
                <a:solidFill>
                  <a:srgbClr val="5F978D"/>
                </a:solidFill>
              </a:rPr>
              <a:t>© 2016 Pearson Education, Inc.</a:t>
            </a:r>
            <a:endParaRPr lang="en-US" dirty="0">
              <a:solidFill>
                <a:srgbClr val="5F978D"/>
              </a:solidFill>
            </a:endParaRPr>
          </a:p>
        </p:txBody>
      </p:sp>
    </p:spTree>
  </p:cSld>
  <p:clrMapOvr>
    <a:masterClrMapping/>
  </p:clrMapOv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p:txBody>
          <a:bodyPr/>
          <a:lstStyle/>
          <a:p>
            <a:pPr eaLnBrk="1" hangingPunct="1"/>
            <a:r>
              <a:rPr lang="en-US" smtClean="0"/>
              <a:t>DBMS Security Model</a:t>
            </a:r>
          </a:p>
        </p:txBody>
      </p:sp>
      <p:sp>
        <p:nvSpPr>
          <p:cNvPr id="3" name="Slide Number Placeholder 2"/>
          <p:cNvSpPr>
            <a:spLocks noGrp="1"/>
          </p:cNvSpPr>
          <p:nvPr>
            <p:ph type="sldNum" sz="quarter" idx="11"/>
          </p:nvPr>
        </p:nvSpPr>
        <p:spPr/>
        <p:txBody>
          <a:bodyPr/>
          <a:lstStyle/>
          <a:p>
            <a:r>
              <a:rPr lang="en-US" smtClean="0"/>
              <a:t>9-</a:t>
            </a:r>
            <a:fld id="{10A00118-B76E-4A84-9314-1FDB2C5824C1}" type="slidenum">
              <a:rPr lang="en-US" smtClean="0"/>
              <a:pPr/>
              <a:t>36</a:t>
            </a:fld>
            <a:endParaRPr lang="en-US" smtClean="0"/>
          </a:p>
          <a:p>
            <a:endParaRPr lang="en-US"/>
          </a:p>
        </p:txBody>
      </p:sp>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a:t>
            </a:r>
            <a:r>
              <a:rPr lang="en-US" smtClean="0"/>
              <a:t>  </a:t>
            </a:r>
            <a:r>
              <a:rPr lang="en-US" smtClean="0">
                <a:solidFill>
                  <a:srgbClr val="5F978D"/>
                </a:solidFill>
              </a:rPr>
              <a:t>© 2016 Pearson Education, Inc.</a:t>
            </a:r>
            <a:endParaRPr lang="en-US" dirty="0">
              <a:solidFill>
                <a:srgbClr val="5F978D"/>
              </a:solidFill>
            </a:endParaRPr>
          </a:p>
        </p:txBody>
      </p:sp>
      <p:pic>
        <p:nvPicPr>
          <p:cNvPr id="6" name="Picture 5"/>
          <p:cNvPicPr>
            <a:picLocks noChangeAspect="1"/>
          </p:cNvPicPr>
          <p:nvPr/>
        </p:nvPicPr>
        <p:blipFill>
          <a:blip r:embed="rId3"/>
          <a:stretch>
            <a:fillRect/>
          </a:stretch>
        </p:blipFill>
        <p:spPr>
          <a:xfrm>
            <a:off x="457200" y="1539345"/>
            <a:ext cx="8229600" cy="4404255"/>
          </a:xfrm>
          <a:prstGeom prst="rect">
            <a:avLst/>
          </a:prstGeom>
        </p:spPr>
      </p:pic>
    </p:spTree>
  </p:cSld>
  <p:clrMapOvr>
    <a:masterClrMapping/>
  </p:clrMapOv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p:txBody>
          <a:bodyPr/>
          <a:lstStyle/>
          <a:p>
            <a:pPr eaLnBrk="1" hangingPunct="1"/>
            <a:r>
              <a:rPr lang="en-US" sz="4000" dirty="0" smtClean="0"/>
              <a:t>View Ridge Gallery Security Model</a:t>
            </a:r>
          </a:p>
        </p:txBody>
      </p:sp>
      <p:sp>
        <p:nvSpPr>
          <p:cNvPr id="3" name="Slide Number Placeholder 2"/>
          <p:cNvSpPr>
            <a:spLocks noGrp="1"/>
          </p:cNvSpPr>
          <p:nvPr>
            <p:ph type="sldNum" sz="quarter" idx="11"/>
          </p:nvPr>
        </p:nvSpPr>
        <p:spPr/>
        <p:txBody>
          <a:bodyPr/>
          <a:lstStyle/>
          <a:p>
            <a:r>
              <a:rPr lang="en-US" smtClean="0"/>
              <a:t>9-</a:t>
            </a:r>
            <a:fld id="{10A00118-B76E-4A84-9314-1FDB2C5824C1}" type="slidenum">
              <a:rPr lang="en-US" smtClean="0"/>
              <a:pPr/>
              <a:t>37</a:t>
            </a:fld>
            <a:endParaRPr lang="en-US" smtClean="0"/>
          </a:p>
          <a:p>
            <a:endParaRPr lang="en-US"/>
          </a:p>
        </p:txBody>
      </p:sp>
      <p:sp>
        <p:nvSpPr>
          <p:cNvPr id="6" name="Footer Placeholder 5"/>
          <p:cNvSpPr>
            <a:spLocks noGrp="1"/>
          </p:cNvSpPr>
          <p:nvPr>
            <p:ph type="ftr" sz="quarter" idx="10"/>
          </p:nvPr>
        </p:nvSpPr>
        <p:spPr/>
        <p:txBody>
          <a:bodyPr/>
          <a:lstStyle/>
          <a:p>
            <a:pPr>
              <a:defRPr/>
            </a:pPr>
            <a:r>
              <a:rPr lang="en-US" smtClean="0">
                <a:solidFill>
                  <a:srgbClr val="D57A15"/>
                </a:solidFill>
              </a:rPr>
              <a:t>KROENKE AND AUER - DATABASE PROCESSING, 14th Edition</a:t>
            </a:r>
            <a:r>
              <a:rPr lang="en-US" smtClean="0"/>
              <a:t>  </a:t>
            </a:r>
            <a:r>
              <a:rPr lang="en-US" smtClean="0">
                <a:solidFill>
                  <a:srgbClr val="5F978D"/>
                </a:solidFill>
              </a:rPr>
              <a:t>© 2016 Pearson Education, Inc.</a:t>
            </a:r>
            <a:endParaRPr lang="en-US" dirty="0">
              <a:solidFill>
                <a:srgbClr val="5F978D"/>
              </a:solidFill>
            </a:endParaRPr>
          </a:p>
        </p:txBody>
      </p:sp>
      <p:pic>
        <p:nvPicPr>
          <p:cNvPr id="7" name="Picture 6"/>
          <p:cNvPicPr>
            <a:picLocks noChangeAspect="1"/>
          </p:cNvPicPr>
          <p:nvPr/>
        </p:nvPicPr>
        <p:blipFill>
          <a:blip r:embed="rId3"/>
          <a:stretch>
            <a:fillRect/>
          </a:stretch>
        </p:blipFill>
        <p:spPr>
          <a:xfrm>
            <a:off x="457200" y="1600200"/>
            <a:ext cx="8229600" cy="2612420"/>
          </a:xfrm>
          <a:prstGeom prst="rect">
            <a:avLst/>
          </a:prstGeom>
        </p:spPr>
      </p:pic>
    </p:spTree>
    <p:extLst>
      <p:ext uri="{BB962C8B-B14F-4D97-AF65-F5344CB8AC3E}">
        <p14:creationId xmlns:p14="http://schemas.microsoft.com/office/powerpoint/2010/main" val="3274243825"/>
      </p:ext>
    </p:extLst>
  </p:cSld>
  <p:clrMapOvr>
    <a:masterClrMapping/>
  </p:clrMapOv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p:txBody>
          <a:bodyPr/>
          <a:lstStyle/>
          <a:p>
            <a:pPr eaLnBrk="1" hangingPunct="1"/>
            <a:r>
              <a:rPr lang="en-US" smtClean="0"/>
              <a:t>DBMS Security Guidelines</a:t>
            </a:r>
          </a:p>
        </p:txBody>
      </p:sp>
      <p:sp>
        <p:nvSpPr>
          <p:cNvPr id="49155" name="Rectangle 3"/>
          <p:cNvSpPr>
            <a:spLocks noGrp="1" noChangeArrowheads="1"/>
          </p:cNvSpPr>
          <p:nvPr>
            <p:ph idx="1"/>
          </p:nvPr>
        </p:nvSpPr>
        <p:spPr/>
        <p:txBody>
          <a:bodyPr/>
          <a:lstStyle/>
          <a:p>
            <a:pPr eaLnBrk="1" hangingPunct="1">
              <a:lnSpc>
                <a:spcPct val="90000"/>
              </a:lnSpc>
            </a:pPr>
            <a:r>
              <a:rPr lang="en-US" sz="2000" smtClean="0"/>
              <a:t>Run DBMS behind a firewall, but plan as though the firewall has been breached</a:t>
            </a:r>
          </a:p>
          <a:p>
            <a:pPr eaLnBrk="1" hangingPunct="1">
              <a:lnSpc>
                <a:spcPct val="90000"/>
              </a:lnSpc>
            </a:pPr>
            <a:r>
              <a:rPr lang="en-US" sz="2000" smtClean="0"/>
              <a:t>Apply the latest operating system and DBMS service packs and fixes</a:t>
            </a:r>
          </a:p>
          <a:p>
            <a:pPr eaLnBrk="1" hangingPunct="1">
              <a:lnSpc>
                <a:spcPct val="90000"/>
              </a:lnSpc>
            </a:pPr>
            <a:r>
              <a:rPr lang="en-US" sz="2000" smtClean="0"/>
              <a:t>Use the least functionality possible</a:t>
            </a:r>
          </a:p>
          <a:p>
            <a:pPr lvl="1" eaLnBrk="1" hangingPunct="1">
              <a:lnSpc>
                <a:spcPct val="90000"/>
              </a:lnSpc>
            </a:pPr>
            <a:r>
              <a:rPr lang="en-US" sz="1800" smtClean="0"/>
              <a:t>Support the fewest network protocols possible</a:t>
            </a:r>
          </a:p>
          <a:p>
            <a:pPr lvl="1" eaLnBrk="1" hangingPunct="1">
              <a:lnSpc>
                <a:spcPct val="90000"/>
              </a:lnSpc>
            </a:pPr>
            <a:r>
              <a:rPr lang="en-US" sz="1800" smtClean="0"/>
              <a:t>Delete unnecessary or unused system stored procedures</a:t>
            </a:r>
          </a:p>
          <a:p>
            <a:pPr lvl="1" eaLnBrk="1" hangingPunct="1">
              <a:lnSpc>
                <a:spcPct val="90000"/>
              </a:lnSpc>
            </a:pPr>
            <a:r>
              <a:rPr lang="en-US" sz="1800" smtClean="0"/>
              <a:t>Disable default logins and guest users, if possible</a:t>
            </a:r>
          </a:p>
          <a:p>
            <a:pPr lvl="1" eaLnBrk="1" hangingPunct="1">
              <a:lnSpc>
                <a:spcPct val="90000"/>
              </a:lnSpc>
            </a:pPr>
            <a:r>
              <a:rPr lang="en-US" sz="1800" smtClean="0"/>
              <a:t>Unless required, never allow all users to log on to the DBMS interactively</a:t>
            </a:r>
          </a:p>
          <a:p>
            <a:pPr eaLnBrk="1" hangingPunct="1">
              <a:lnSpc>
                <a:spcPct val="90000"/>
              </a:lnSpc>
            </a:pPr>
            <a:r>
              <a:rPr lang="en-US" sz="2000" smtClean="0"/>
              <a:t>Protect the computer that runs the DBMS</a:t>
            </a:r>
          </a:p>
          <a:p>
            <a:pPr lvl="1" eaLnBrk="1" hangingPunct="1">
              <a:lnSpc>
                <a:spcPct val="90000"/>
              </a:lnSpc>
            </a:pPr>
            <a:r>
              <a:rPr lang="en-US" sz="1800" smtClean="0"/>
              <a:t>No user allowed to work at the computer that runs the DBMS</a:t>
            </a:r>
          </a:p>
          <a:p>
            <a:pPr lvl="1" eaLnBrk="1" hangingPunct="1">
              <a:lnSpc>
                <a:spcPct val="90000"/>
              </a:lnSpc>
            </a:pPr>
            <a:r>
              <a:rPr lang="en-US" sz="1800" smtClean="0"/>
              <a:t>DBMS computer physically secured behind locked doors</a:t>
            </a:r>
          </a:p>
          <a:p>
            <a:pPr lvl="1" eaLnBrk="1" hangingPunct="1">
              <a:lnSpc>
                <a:spcPct val="90000"/>
              </a:lnSpc>
            </a:pPr>
            <a:r>
              <a:rPr lang="en-US" sz="1800" smtClean="0"/>
              <a:t>Access to the room containing the DBMS computer should be recorded in a log</a:t>
            </a:r>
          </a:p>
        </p:txBody>
      </p:sp>
      <p:sp>
        <p:nvSpPr>
          <p:cNvPr id="3" name="Slide Number Placeholder 2"/>
          <p:cNvSpPr>
            <a:spLocks noGrp="1"/>
          </p:cNvSpPr>
          <p:nvPr>
            <p:ph type="sldNum" sz="quarter" idx="11"/>
          </p:nvPr>
        </p:nvSpPr>
        <p:spPr/>
        <p:txBody>
          <a:bodyPr/>
          <a:lstStyle/>
          <a:p>
            <a:r>
              <a:rPr lang="en-US" smtClean="0"/>
              <a:t>9-</a:t>
            </a:r>
            <a:fld id="{10A00118-B76E-4A84-9314-1FDB2C5824C1}" type="slidenum">
              <a:rPr lang="en-US" smtClean="0"/>
              <a:pPr/>
              <a:t>38</a:t>
            </a:fld>
            <a:endParaRPr lang="en-US" smtClean="0"/>
          </a:p>
          <a:p>
            <a:endParaRPr lang="en-US"/>
          </a:p>
        </p:txBody>
      </p:sp>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a:t>
            </a:r>
            <a:r>
              <a:rPr lang="en-US" smtClean="0"/>
              <a:t>  </a:t>
            </a:r>
            <a:r>
              <a:rPr lang="en-US" smtClean="0">
                <a:solidFill>
                  <a:srgbClr val="5F978D"/>
                </a:solidFill>
              </a:rPr>
              <a:t>© 2016 Pearson Education, Inc.</a:t>
            </a:r>
            <a:endParaRPr lang="en-US" dirty="0">
              <a:solidFill>
                <a:srgbClr val="5F978D"/>
              </a:solidFill>
            </a:endParaRPr>
          </a:p>
        </p:txBody>
      </p:sp>
    </p:spTree>
  </p:cSld>
  <p:clrMapOvr>
    <a:masterClrMapping/>
  </p:clrMapOv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p:txBody>
          <a:bodyPr/>
          <a:lstStyle/>
          <a:p>
            <a:pPr eaLnBrk="1" hangingPunct="1"/>
            <a:r>
              <a:rPr lang="en-US" smtClean="0"/>
              <a:t>DBMS Security Guidelines</a:t>
            </a:r>
          </a:p>
        </p:txBody>
      </p:sp>
      <p:sp>
        <p:nvSpPr>
          <p:cNvPr id="50179" name="Rectangle 3"/>
          <p:cNvSpPr>
            <a:spLocks noGrp="1" noChangeArrowheads="1"/>
          </p:cNvSpPr>
          <p:nvPr>
            <p:ph idx="1"/>
          </p:nvPr>
        </p:nvSpPr>
        <p:spPr/>
        <p:txBody>
          <a:bodyPr/>
          <a:lstStyle/>
          <a:p>
            <a:pPr eaLnBrk="1" hangingPunct="1">
              <a:lnSpc>
                <a:spcPct val="90000"/>
              </a:lnSpc>
            </a:pPr>
            <a:r>
              <a:rPr lang="en-US" sz="2400" smtClean="0"/>
              <a:t>Manage accounts and passwords</a:t>
            </a:r>
          </a:p>
          <a:p>
            <a:pPr lvl="1" eaLnBrk="1" hangingPunct="1">
              <a:lnSpc>
                <a:spcPct val="90000"/>
              </a:lnSpc>
            </a:pPr>
            <a:r>
              <a:rPr lang="en-US" sz="2000" smtClean="0"/>
              <a:t>Use a low privilege user account for the DBMS service</a:t>
            </a:r>
          </a:p>
          <a:p>
            <a:pPr lvl="1" eaLnBrk="1" hangingPunct="1">
              <a:lnSpc>
                <a:spcPct val="90000"/>
              </a:lnSpc>
            </a:pPr>
            <a:r>
              <a:rPr lang="en-US" sz="2000" smtClean="0"/>
              <a:t>Protect database accounts with strong passwords</a:t>
            </a:r>
          </a:p>
          <a:p>
            <a:pPr lvl="1" eaLnBrk="1" hangingPunct="1">
              <a:lnSpc>
                <a:spcPct val="90000"/>
              </a:lnSpc>
            </a:pPr>
            <a:r>
              <a:rPr lang="en-US" sz="2000" smtClean="0"/>
              <a:t>Monitor failed login attempts</a:t>
            </a:r>
          </a:p>
          <a:p>
            <a:pPr lvl="1" eaLnBrk="1" hangingPunct="1">
              <a:lnSpc>
                <a:spcPct val="90000"/>
              </a:lnSpc>
            </a:pPr>
            <a:r>
              <a:rPr lang="en-US" sz="2000" smtClean="0"/>
              <a:t>Frequently check group and role memberships</a:t>
            </a:r>
          </a:p>
          <a:p>
            <a:pPr lvl="1" eaLnBrk="1" hangingPunct="1">
              <a:lnSpc>
                <a:spcPct val="90000"/>
              </a:lnSpc>
            </a:pPr>
            <a:r>
              <a:rPr lang="en-US" sz="2000" smtClean="0"/>
              <a:t>Audit accounts with null passwords</a:t>
            </a:r>
          </a:p>
          <a:p>
            <a:pPr lvl="1" eaLnBrk="1" hangingPunct="1">
              <a:lnSpc>
                <a:spcPct val="90000"/>
              </a:lnSpc>
            </a:pPr>
            <a:r>
              <a:rPr lang="en-US" sz="2000" smtClean="0"/>
              <a:t>Assign accounts the lowest privileges possible</a:t>
            </a:r>
          </a:p>
          <a:p>
            <a:pPr lvl="1" eaLnBrk="1" hangingPunct="1">
              <a:lnSpc>
                <a:spcPct val="90000"/>
              </a:lnSpc>
            </a:pPr>
            <a:r>
              <a:rPr lang="en-US" sz="2000" smtClean="0"/>
              <a:t>Limit DBA account privileges</a:t>
            </a:r>
          </a:p>
          <a:p>
            <a:pPr eaLnBrk="1" hangingPunct="1">
              <a:lnSpc>
                <a:spcPct val="90000"/>
              </a:lnSpc>
            </a:pPr>
            <a:r>
              <a:rPr lang="en-US" sz="2400" smtClean="0"/>
              <a:t>Planning</a:t>
            </a:r>
          </a:p>
          <a:p>
            <a:pPr lvl="1" eaLnBrk="1" hangingPunct="1">
              <a:lnSpc>
                <a:spcPct val="90000"/>
              </a:lnSpc>
            </a:pPr>
            <a:r>
              <a:rPr lang="en-US" sz="2000" smtClean="0"/>
              <a:t>Develop a security plan for preventing and detecting security problems</a:t>
            </a:r>
          </a:p>
          <a:p>
            <a:pPr lvl="1" eaLnBrk="1" hangingPunct="1">
              <a:lnSpc>
                <a:spcPct val="90000"/>
              </a:lnSpc>
            </a:pPr>
            <a:r>
              <a:rPr lang="en-US" sz="2000" smtClean="0"/>
              <a:t>Create procedures for security emergencies and practice them</a:t>
            </a:r>
          </a:p>
        </p:txBody>
      </p:sp>
      <p:sp>
        <p:nvSpPr>
          <p:cNvPr id="3" name="Slide Number Placeholder 2"/>
          <p:cNvSpPr>
            <a:spLocks noGrp="1"/>
          </p:cNvSpPr>
          <p:nvPr>
            <p:ph type="sldNum" sz="quarter" idx="11"/>
          </p:nvPr>
        </p:nvSpPr>
        <p:spPr/>
        <p:txBody>
          <a:bodyPr/>
          <a:lstStyle/>
          <a:p>
            <a:r>
              <a:rPr lang="en-US" smtClean="0"/>
              <a:t>9-</a:t>
            </a:r>
            <a:fld id="{10A00118-B76E-4A84-9314-1FDB2C5824C1}" type="slidenum">
              <a:rPr lang="en-US" smtClean="0"/>
              <a:pPr/>
              <a:t>39</a:t>
            </a:fld>
            <a:endParaRPr lang="en-US" smtClean="0"/>
          </a:p>
          <a:p>
            <a:endParaRPr lang="en-US"/>
          </a:p>
        </p:txBody>
      </p:sp>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a:t>
            </a:r>
            <a:r>
              <a:rPr lang="en-US" smtClean="0"/>
              <a:t>  </a:t>
            </a:r>
            <a:r>
              <a:rPr lang="en-US" smtClean="0">
                <a:solidFill>
                  <a:srgbClr val="5F978D"/>
                </a:solidFill>
              </a:rPr>
              <a:t>© 2016 Pearson Education, Inc.</a:t>
            </a:r>
            <a:endParaRPr lang="en-US" dirty="0">
              <a:solidFill>
                <a:srgbClr val="5F978D"/>
              </a:solidFill>
            </a:endParaRPr>
          </a:p>
        </p:txBody>
      </p:sp>
    </p:spTree>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pPr eaLnBrk="1" hangingPunct="1"/>
            <a:r>
              <a:rPr lang="en-US" smtClean="0"/>
              <a:t>Database Administration</a:t>
            </a:r>
          </a:p>
        </p:txBody>
      </p:sp>
      <p:sp>
        <p:nvSpPr>
          <p:cNvPr id="17411" name="Rectangle 3"/>
          <p:cNvSpPr>
            <a:spLocks noGrp="1" noChangeArrowheads="1"/>
          </p:cNvSpPr>
          <p:nvPr>
            <p:ph idx="1"/>
          </p:nvPr>
        </p:nvSpPr>
        <p:spPr/>
        <p:txBody>
          <a:bodyPr/>
          <a:lstStyle/>
          <a:p>
            <a:pPr eaLnBrk="1" hangingPunct="1"/>
            <a:r>
              <a:rPr lang="en-US" sz="2800" smtClean="0"/>
              <a:t>All large and small databases need database administration.</a:t>
            </a:r>
          </a:p>
          <a:p>
            <a:pPr eaLnBrk="1" hangingPunct="1">
              <a:buClr>
                <a:schemeClr val="tx1"/>
              </a:buClr>
            </a:pPr>
            <a:r>
              <a:rPr lang="en-US" sz="2800" b="1" smtClean="0">
                <a:solidFill>
                  <a:srgbClr val="0099CC"/>
                </a:solidFill>
              </a:rPr>
              <a:t>Data administration</a:t>
            </a:r>
            <a:r>
              <a:rPr lang="en-US" sz="2800" smtClean="0">
                <a:solidFill>
                  <a:srgbClr val="0099CC"/>
                </a:solidFill>
              </a:rPr>
              <a:t> </a:t>
            </a:r>
            <a:r>
              <a:rPr lang="en-US" sz="2800" smtClean="0"/>
              <a:t>refers to a function concerning all of an organization’s data assets.</a:t>
            </a:r>
          </a:p>
          <a:p>
            <a:pPr eaLnBrk="1" hangingPunct="1">
              <a:buClr>
                <a:schemeClr val="tx1"/>
              </a:buClr>
            </a:pPr>
            <a:r>
              <a:rPr lang="en-US" sz="2800" b="1" smtClean="0">
                <a:solidFill>
                  <a:srgbClr val="0099CC"/>
                </a:solidFill>
              </a:rPr>
              <a:t>Database administration (DBA)</a:t>
            </a:r>
            <a:r>
              <a:rPr lang="en-US" sz="2800" smtClean="0">
                <a:solidFill>
                  <a:srgbClr val="0099CC"/>
                </a:solidFill>
              </a:rPr>
              <a:t> </a:t>
            </a:r>
            <a:r>
              <a:rPr lang="en-US" sz="2800" smtClean="0"/>
              <a:t>refers to a person or office specific to a single database and its applications.</a:t>
            </a:r>
          </a:p>
        </p:txBody>
      </p:sp>
      <p:sp>
        <p:nvSpPr>
          <p:cNvPr id="3" name="Slide Number Placeholder 2"/>
          <p:cNvSpPr>
            <a:spLocks noGrp="1"/>
          </p:cNvSpPr>
          <p:nvPr>
            <p:ph type="sldNum" sz="quarter" idx="11"/>
          </p:nvPr>
        </p:nvSpPr>
        <p:spPr/>
        <p:txBody>
          <a:bodyPr/>
          <a:lstStyle/>
          <a:p>
            <a:r>
              <a:rPr lang="en-US" smtClean="0"/>
              <a:t>9-</a:t>
            </a:r>
            <a:fld id="{10A00118-B76E-4A84-9314-1FDB2C5824C1}" type="slidenum">
              <a:rPr lang="en-US" smtClean="0"/>
              <a:pPr/>
              <a:t>4</a:t>
            </a:fld>
            <a:endParaRPr lang="en-US" smtClean="0"/>
          </a:p>
          <a:p>
            <a:endParaRPr lang="en-US"/>
          </a:p>
        </p:txBody>
      </p:sp>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a:t>
            </a:r>
            <a:r>
              <a:rPr lang="en-US" smtClean="0"/>
              <a:t>  </a:t>
            </a:r>
            <a:r>
              <a:rPr lang="en-US" smtClean="0">
                <a:solidFill>
                  <a:srgbClr val="5F978D"/>
                </a:solidFill>
              </a:rPr>
              <a:t>© 2016 Pearson Education, Inc.</a:t>
            </a:r>
            <a:endParaRPr lang="en-US" dirty="0">
              <a:solidFill>
                <a:srgbClr val="5F978D"/>
              </a:solidFill>
            </a:endParaRPr>
          </a:p>
        </p:txBody>
      </p:sp>
    </p:spTree>
  </p:cSld>
  <p:clrMapOvr>
    <a:masterClrMapping/>
  </p:clrMapOv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p:txBody>
          <a:bodyPr/>
          <a:lstStyle/>
          <a:p>
            <a:pPr eaLnBrk="1" hangingPunct="1"/>
            <a:r>
              <a:rPr lang="en-US" sz="4000" dirty="0" smtClean="0"/>
              <a:t>SQL Data Control Language (DCL)</a:t>
            </a:r>
          </a:p>
        </p:txBody>
      </p:sp>
      <p:sp>
        <p:nvSpPr>
          <p:cNvPr id="50179" name="Rectangle 3"/>
          <p:cNvSpPr>
            <a:spLocks noGrp="1" noChangeArrowheads="1"/>
          </p:cNvSpPr>
          <p:nvPr>
            <p:ph idx="1"/>
          </p:nvPr>
        </p:nvSpPr>
        <p:spPr/>
        <p:txBody>
          <a:bodyPr/>
          <a:lstStyle/>
          <a:p>
            <a:pPr eaLnBrk="1" hangingPunct="1">
              <a:lnSpc>
                <a:spcPct val="90000"/>
              </a:lnSpc>
            </a:pPr>
            <a:r>
              <a:rPr lang="en-US" sz="2800" dirty="0" smtClean="0"/>
              <a:t>Permissions can be managed using </a:t>
            </a:r>
            <a:r>
              <a:rPr lang="en-US" sz="2800" b="1" dirty="0" smtClean="0">
                <a:solidFill>
                  <a:srgbClr val="0099CC"/>
                </a:solidFill>
              </a:rPr>
              <a:t>SQL Data Control Language (DCL)</a:t>
            </a:r>
            <a:r>
              <a:rPr lang="en-US" sz="2800" dirty="0" smtClean="0"/>
              <a:t>:</a:t>
            </a:r>
          </a:p>
          <a:p>
            <a:pPr lvl="1">
              <a:lnSpc>
                <a:spcPct val="90000"/>
              </a:lnSpc>
            </a:pPr>
            <a:r>
              <a:rPr lang="en-US" sz="2000" dirty="0"/>
              <a:t>The </a:t>
            </a:r>
            <a:r>
              <a:rPr lang="en-US" sz="2000" b="1" dirty="0">
                <a:solidFill>
                  <a:srgbClr val="0099CC"/>
                </a:solidFill>
              </a:rPr>
              <a:t>SQL GRANT statement</a:t>
            </a:r>
            <a:r>
              <a:rPr lang="en-US" sz="2000" dirty="0"/>
              <a:t> is used to assign permissions to users and groups </a:t>
            </a:r>
            <a:r>
              <a:rPr lang="en-US" sz="2000" dirty="0" smtClean="0"/>
              <a:t>so that </a:t>
            </a:r>
            <a:r>
              <a:rPr lang="en-US" sz="2000" dirty="0"/>
              <a:t>the users or groups can perform various operations on the data in the database.</a:t>
            </a:r>
          </a:p>
          <a:p>
            <a:pPr lvl="1">
              <a:lnSpc>
                <a:spcPct val="90000"/>
              </a:lnSpc>
            </a:pPr>
            <a:r>
              <a:rPr lang="en-US" sz="2000" dirty="0"/>
              <a:t>The </a:t>
            </a:r>
            <a:r>
              <a:rPr lang="en-US" sz="2000" b="1" dirty="0">
                <a:solidFill>
                  <a:srgbClr val="0099CC"/>
                </a:solidFill>
              </a:rPr>
              <a:t>SQL </a:t>
            </a:r>
            <a:r>
              <a:rPr lang="en-US" sz="2000" b="1" dirty="0" smtClean="0">
                <a:solidFill>
                  <a:srgbClr val="0099CC"/>
                </a:solidFill>
              </a:rPr>
              <a:t>REVOKE </a:t>
            </a:r>
            <a:r>
              <a:rPr lang="en-US" sz="2000" b="1" dirty="0">
                <a:solidFill>
                  <a:srgbClr val="0099CC"/>
                </a:solidFill>
              </a:rPr>
              <a:t>statement</a:t>
            </a:r>
            <a:r>
              <a:rPr lang="en-US" sz="2000" dirty="0"/>
              <a:t> is used to take existing permissions away from </a:t>
            </a:r>
            <a:r>
              <a:rPr lang="en-US" sz="2000" dirty="0" smtClean="0"/>
              <a:t>users </a:t>
            </a:r>
            <a:r>
              <a:rPr lang="en-US" sz="2000" dirty="0"/>
              <a:t>and groups</a:t>
            </a:r>
            <a:r>
              <a:rPr lang="en-US" sz="2000" dirty="0" smtClean="0"/>
              <a:t>.</a:t>
            </a:r>
            <a:endParaRPr lang="en-US" sz="2000" dirty="0"/>
          </a:p>
        </p:txBody>
      </p:sp>
      <p:sp>
        <p:nvSpPr>
          <p:cNvPr id="3" name="Slide Number Placeholder 2"/>
          <p:cNvSpPr>
            <a:spLocks noGrp="1"/>
          </p:cNvSpPr>
          <p:nvPr>
            <p:ph type="sldNum" sz="quarter" idx="11"/>
          </p:nvPr>
        </p:nvSpPr>
        <p:spPr/>
        <p:txBody>
          <a:bodyPr/>
          <a:lstStyle/>
          <a:p>
            <a:r>
              <a:rPr lang="en-US" smtClean="0"/>
              <a:t>9-</a:t>
            </a:r>
            <a:fld id="{10A00118-B76E-4A84-9314-1FDB2C5824C1}" type="slidenum">
              <a:rPr lang="en-US" smtClean="0"/>
              <a:pPr/>
              <a:t>40</a:t>
            </a:fld>
            <a:endParaRPr lang="en-US" smtClean="0"/>
          </a:p>
          <a:p>
            <a:endParaRPr lang="en-US"/>
          </a:p>
        </p:txBody>
      </p:sp>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a:t>
            </a:r>
            <a:r>
              <a:rPr lang="en-US" smtClean="0"/>
              <a:t>  </a:t>
            </a:r>
            <a:r>
              <a:rPr lang="en-US" smtClean="0">
                <a:solidFill>
                  <a:srgbClr val="5F978D"/>
                </a:solidFill>
              </a:rPr>
              <a:t>© 2016 Pearson Education, Inc.</a:t>
            </a:r>
            <a:endParaRPr lang="en-US" dirty="0">
              <a:solidFill>
                <a:srgbClr val="5F978D"/>
              </a:solidFill>
            </a:endParaRPr>
          </a:p>
        </p:txBody>
      </p:sp>
    </p:spTree>
    <p:extLst>
      <p:ext uri="{BB962C8B-B14F-4D97-AF65-F5344CB8AC3E}">
        <p14:creationId xmlns:p14="http://schemas.microsoft.com/office/powerpoint/2010/main" val="2323636489"/>
      </p:ext>
    </p:extLst>
  </p:cSld>
  <p:clrMapOvr>
    <a:masterClrMapping/>
  </p:clrMapOv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pPr eaLnBrk="1" hangingPunct="1"/>
            <a:r>
              <a:rPr lang="en-US" smtClean="0"/>
              <a:t>Application Security</a:t>
            </a:r>
          </a:p>
        </p:txBody>
      </p:sp>
      <p:sp>
        <p:nvSpPr>
          <p:cNvPr id="51203" name="Rectangle 3"/>
          <p:cNvSpPr>
            <a:spLocks noGrp="1" noChangeArrowheads="1"/>
          </p:cNvSpPr>
          <p:nvPr>
            <p:ph idx="1"/>
          </p:nvPr>
        </p:nvSpPr>
        <p:spPr/>
        <p:txBody>
          <a:bodyPr/>
          <a:lstStyle/>
          <a:p>
            <a:pPr eaLnBrk="1" hangingPunct="1"/>
            <a:r>
              <a:rPr lang="en-US" sz="2400" smtClean="0"/>
              <a:t>If DBMS security features are inadequate, additional security code could be written in application program.</a:t>
            </a:r>
          </a:p>
          <a:p>
            <a:pPr lvl="1" eaLnBrk="1" hangingPunct="1"/>
            <a:r>
              <a:rPr lang="en-US" sz="2000" smtClean="0"/>
              <a:t>Application security in Internet applications is often provided on the Web server computer.</a:t>
            </a:r>
          </a:p>
          <a:p>
            <a:pPr eaLnBrk="1" hangingPunct="1"/>
            <a:r>
              <a:rPr lang="en-US" sz="2400" smtClean="0"/>
              <a:t>However, you should use the DBMS security features first.</a:t>
            </a:r>
          </a:p>
          <a:p>
            <a:pPr lvl="1" eaLnBrk="1" hangingPunct="1"/>
            <a:r>
              <a:rPr lang="en-US" sz="2000" smtClean="0"/>
              <a:t>The closer the security enforcement is to the data, the less chance there is for infiltration.</a:t>
            </a:r>
          </a:p>
          <a:p>
            <a:pPr lvl="1" eaLnBrk="1" hangingPunct="1"/>
            <a:r>
              <a:rPr lang="en-US" sz="2000" smtClean="0"/>
              <a:t>DBMS security features are faster, cheaper, and probably result in higher quality results than developing your own.</a:t>
            </a:r>
          </a:p>
        </p:txBody>
      </p:sp>
      <p:sp>
        <p:nvSpPr>
          <p:cNvPr id="3" name="Slide Number Placeholder 2"/>
          <p:cNvSpPr>
            <a:spLocks noGrp="1"/>
          </p:cNvSpPr>
          <p:nvPr>
            <p:ph type="sldNum" sz="quarter" idx="11"/>
          </p:nvPr>
        </p:nvSpPr>
        <p:spPr/>
        <p:txBody>
          <a:bodyPr/>
          <a:lstStyle/>
          <a:p>
            <a:r>
              <a:rPr lang="en-US" smtClean="0"/>
              <a:t>9-</a:t>
            </a:r>
            <a:fld id="{10A00118-B76E-4A84-9314-1FDB2C5824C1}" type="slidenum">
              <a:rPr lang="en-US" smtClean="0"/>
              <a:pPr/>
              <a:t>41</a:t>
            </a:fld>
            <a:endParaRPr lang="en-US" smtClean="0"/>
          </a:p>
          <a:p>
            <a:endParaRPr lang="en-US"/>
          </a:p>
        </p:txBody>
      </p:sp>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a:t>
            </a:r>
            <a:r>
              <a:rPr lang="en-US" smtClean="0"/>
              <a:t>  </a:t>
            </a:r>
            <a:r>
              <a:rPr lang="en-US" smtClean="0">
                <a:solidFill>
                  <a:srgbClr val="5F978D"/>
                </a:solidFill>
              </a:rPr>
              <a:t>© 2016 Pearson Education, Inc.</a:t>
            </a:r>
            <a:endParaRPr lang="en-US" dirty="0">
              <a:solidFill>
                <a:srgbClr val="5F978D"/>
              </a:solidFill>
            </a:endParaRPr>
          </a:p>
        </p:txBody>
      </p:sp>
    </p:spTree>
  </p:cSld>
  <p:clrMapOvr>
    <a:masterClrMapping/>
  </p:clrMapOv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p:txBody>
          <a:bodyPr/>
          <a:lstStyle/>
          <a:p>
            <a:pPr eaLnBrk="1" hangingPunct="1"/>
            <a:r>
              <a:rPr lang="en-US" dirty="0" smtClean="0"/>
              <a:t>SQL Injection Attack I</a:t>
            </a:r>
          </a:p>
        </p:txBody>
      </p:sp>
      <p:sp>
        <p:nvSpPr>
          <p:cNvPr id="52227" name="Rectangle 3"/>
          <p:cNvSpPr>
            <a:spLocks noGrp="1" noChangeArrowheads="1"/>
          </p:cNvSpPr>
          <p:nvPr>
            <p:ph idx="1"/>
          </p:nvPr>
        </p:nvSpPr>
        <p:spPr/>
        <p:txBody>
          <a:bodyPr/>
          <a:lstStyle/>
          <a:p>
            <a:pPr eaLnBrk="1" hangingPunct="1">
              <a:lnSpc>
                <a:spcPct val="90000"/>
              </a:lnSpc>
              <a:buClr>
                <a:schemeClr val="tx1"/>
              </a:buClr>
            </a:pPr>
            <a:r>
              <a:rPr lang="en-US" sz="2400" dirty="0" smtClean="0"/>
              <a:t>An</a:t>
            </a:r>
            <a:r>
              <a:rPr lang="en-US" sz="2400" b="1" dirty="0" smtClean="0"/>
              <a:t> </a:t>
            </a:r>
            <a:r>
              <a:rPr lang="en-US" sz="2400" b="1" dirty="0" smtClean="0">
                <a:solidFill>
                  <a:srgbClr val="0099CC"/>
                </a:solidFill>
              </a:rPr>
              <a:t>SQL injection attack</a:t>
            </a:r>
            <a:r>
              <a:rPr lang="en-US" sz="2400" dirty="0" smtClean="0">
                <a:solidFill>
                  <a:srgbClr val="0099CC"/>
                </a:solidFill>
              </a:rPr>
              <a:t> </a:t>
            </a:r>
            <a:r>
              <a:rPr lang="en-US" sz="2400" dirty="0" smtClean="0"/>
              <a:t>occurs when data from the user is used to modify an SQL statement.</a:t>
            </a:r>
          </a:p>
          <a:p>
            <a:pPr eaLnBrk="1" hangingPunct="1">
              <a:lnSpc>
                <a:spcPct val="90000"/>
              </a:lnSpc>
            </a:pPr>
            <a:r>
              <a:rPr lang="en-US" sz="2400" dirty="0" smtClean="0"/>
              <a:t>User input that can modify an SQL statement must be carefully edited to ensure that only valid input has been received and that no additional SQL syntax has been entered.</a:t>
            </a:r>
          </a:p>
        </p:txBody>
      </p:sp>
      <p:sp>
        <p:nvSpPr>
          <p:cNvPr id="3" name="Slide Number Placeholder 2"/>
          <p:cNvSpPr>
            <a:spLocks noGrp="1"/>
          </p:cNvSpPr>
          <p:nvPr>
            <p:ph type="sldNum" sz="quarter" idx="11"/>
          </p:nvPr>
        </p:nvSpPr>
        <p:spPr/>
        <p:txBody>
          <a:bodyPr/>
          <a:lstStyle/>
          <a:p>
            <a:r>
              <a:rPr lang="en-US" smtClean="0"/>
              <a:t>9-</a:t>
            </a:r>
            <a:fld id="{10A00118-B76E-4A84-9314-1FDB2C5824C1}" type="slidenum">
              <a:rPr lang="en-US" smtClean="0"/>
              <a:pPr/>
              <a:t>42</a:t>
            </a:fld>
            <a:endParaRPr lang="en-US" smtClean="0"/>
          </a:p>
          <a:p>
            <a:endParaRPr lang="en-US"/>
          </a:p>
        </p:txBody>
      </p:sp>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a:t>
            </a:r>
            <a:r>
              <a:rPr lang="en-US" smtClean="0"/>
              <a:t>  </a:t>
            </a:r>
            <a:r>
              <a:rPr lang="en-US" smtClean="0">
                <a:solidFill>
                  <a:srgbClr val="5F978D"/>
                </a:solidFill>
              </a:rPr>
              <a:t>© 2016 Pearson Education, Inc.</a:t>
            </a:r>
            <a:endParaRPr lang="en-US" dirty="0">
              <a:solidFill>
                <a:srgbClr val="5F978D"/>
              </a:solidFill>
            </a:endParaRPr>
          </a:p>
        </p:txBody>
      </p:sp>
    </p:spTree>
  </p:cSld>
  <p:clrMapOvr>
    <a:masterClrMapping/>
  </p:clrMapOv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p:txBody>
          <a:bodyPr/>
          <a:lstStyle/>
          <a:p>
            <a:pPr eaLnBrk="1" hangingPunct="1"/>
            <a:r>
              <a:rPr lang="en-US" dirty="0" smtClean="0"/>
              <a:t>SQL Injection Attack II</a:t>
            </a:r>
          </a:p>
        </p:txBody>
      </p:sp>
      <p:sp>
        <p:nvSpPr>
          <p:cNvPr id="52227" name="Rectangle 3"/>
          <p:cNvSpPr>
            <a:spLocks noGrp="1" noChangeArrowheads="1"/>
          </p:cNvSpPr>
          <p:nvPr>
            <p:ph idx="1"/>
          </p:nvPr>
        </p:nvSpPr>
        <p:spPr/>
        <p:txBody>
          <a:bodyPr/>
          <a:lstStyle/>
          <a:p>
            <a:pPr eaLnBrk="1" hangingPunct="1">
              <a:lnSpc>
                <a:spcPct val="90000"/>
              </a:lnSpc>
            </a:pPr>
            <a:r>
              <a:rPr lang="en-US" sz="2400" dirty="0" smtClean="0"/>
              <a:t>Example: users are asked to enter their names into a Web form textbox:</a:t>
            </a:r>
          </a:p>
          <a:p>
            <a:pPr lvl="1">
              <a:lnSpc>
                <a:spcPct val="90000"/>
              </a:lnSpc>
            </a:pPr>
            <a:r>
              <a:rPr lang="en-US" sz="2000" dirty="0" smtClean="0"/>
              <a:t>User input:</a:t>
            </a:r>
          </a:p>
          <a:p>
            <a:pPr marL="457200" lvl="1" indent="0">
              <a:lnSpc>
                <a:spcPct val="90000"/>
              </a:lnSpc>
              <a:buNone/>
            </a:pPr>
            <a:r>
              <a:rPr lang="en-US" sz="2000" dirty="0" smtClean="0"/>
              <a:t>	</a:t>
            </a:r>
            <a:r>
              <a:rPr lang="en-US" sz="2000" b="1" i="1" dirty="0"/>
              <a:t>'Benjamin Franklin' OR TRUE</a:t>
            </a:r>
            <a:endParaRPr lang="en-US" sz="2000" b="1" dirty="0"/>
          </a:p>
          <a:p>
            <a:pPr lvl="2" eaLnBrk="1" hangingPunct="1">
              <a:lnSpc>
                <a:spcPct val="90000"/>
              </a:lnSpc>
              <a:buFontTx/>
              <a:buNone/>
            </a:pPr>
            <a:endParaRPr lang="en-US" sz="1800" b="1" dirty="0" smtClean="0">
              <a:solidFill>
                <a:srgbClr val="0099CC"/>
              </a:solidFill>
              <a:latin typeface="Courier New" panose="02070309020205020404" pitchFamily="49" charset="0"/>
              <a:cs typeface="Courier New" panose="02070309020205020404" pitchFamily="49" charset="0"/>
            </a:endParaRPr>
          </a:p>
          <a:p>
            <a:pPr lvl="1">
              <a:lnSpc>
                <a:spcPct val="90000"/>
              </a:lnSpc>
            </a:pPr>
            <a:r>
              <a:rPr lang="en-US" sz="2000" dirty="0" smtClean="0"/>
              <a:t>Resulting effective user </a:t>
            </a:r>
            <a:r>
              <a:rPr lang="en-US" sz="2000" dirty="0"/>
              <a:t>input:</a:t>
            </a:r>
          </a:p>
          <a:p>
            <a:pPr lvl="2" eaLnBrk="1" hangingPunct="1">
              <a:lnSpc>
                <a:spcPct val="90000"/>
              </a:lnSpc>
              <a:buFontTx/>
              <a:buNone/>
            </a:pPr>
            <a:endParaRPr lang="en-US" sz="1800" b="1" dirty="0">
              <a:solidFill>
                <a:srgbClr val="0099CC"/>
              </a:solidFill>
              <a:latin typeface="Courier New" panose="02070309020205020404" pitchFamily="49" charset="0"/>
              <a:cs typeface="Courier New" panose="02070309020205020404" pitchFamily="49" charset="0"/>
            </a:endParaRPr>
          </a:p>
          <a:p>
            <a:pPr lvl="2" eaLnBrk="1" hangingPunct="1">
              <a:lnSpc>
                <a:spcPct val="90000"/>
              </a:lnSpc>
              <a:buFontTx/>
              <a:buNone/>
            </a:pPr>
            <a:endParaRPr lang="en-US" sz="1800" b="1" dirty="0" smtClean="0">
              <a:solidFill>
                <a:srgbClr val="0099CC"/>
              </a:solidFill>
              <a:latin typeface="Courier New" panose="02070309020205020404" pitchFamily="49" charset="0"/>
              <a:cs typeface="Courier New" panose="02070309020205020404" pitchFamily="49" charset="0"/>
            </a:endParaRPr>
          </a:p>
        </p:txBody>
      </p:sp>
      <p:sp>
        <p:nvSpPr>
          <p:cNvPr id="3" name="Slide Number Placeholder 2"/>
          <p:cNvSpPr>
            <a:spLocks noGrp="1"/>
          </p:cNvSpPr>
          <p:nvPr>
            <p:ph type="sldNum" sz="quarter" idx="11"/>
          </p:nvPr>
        </p:nvSpPr>
        <p:spPr/>
        <p:txBody>
          <a:bodyPr/>
          <a:lstStyle/>
          <a:p>
            <a:r>
              <a:rPr lang="en-US" smtClean="0"/>
              <a:t>9-</a:t>
            </a:r>
            <a:fld id="{10A00118-B76E-4A84-9314-1FDB2C5824C1}" type="slidenum">
              <a:rPr lang="en-US" smtClean="0"/>
              <a:pPr/>
              <a:t>43</a:t>
            </a:fld>
            <a:endParaRPr lang="en-US" smtClean="0"/>
          </a:p>
          <a:p>
            <a:endParaRPr lang="en-US"/>
          </a:p>
        </p:txBody>
      </p:sp>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a:t>
            </a:r>
            <a:r>
              <a:rPr lang="en-US" smtClean="0"/>
              <a:t>  </a:t>
            </a:r>
            <a:r>
              <a:rPr lang="en-US" smtClean="0">
                <a:solidFill>
                  <a:srgbClr val="5F978D"/>
                </a:solidFill>
              </a:rPr>
              <a:t>© 2016 Pearson Education, Inc.</a:t>
            </a:r>
            <a:endParaRPr lang="en-US" dirty="0">
              <a:solidFill>
                <a:srgbClr val="5F978D"/>
              </a:solidFill>
            </a:endParaRPr>
          </a:p>
        </p:txBody>
      </p:sp>
      <p:pic>
        <p:nvPicPr>
          <p:cNvPr id="4" name="Picture 3"/>
          <p:cNvPicPr>
            <a:picLocks noChangeAspect="1"/>
          </p:cNvPicPr>
          <p:nvPr/>
        </p:nvPicPr>
        <p:blipFill>
          <a:blip r:embed="rId3"/>
          <a:stretch>
            <a:fillRect/>
          </a:stretch>
        </p:blipFill>
        <p:spPr>
          <a:xfrm>
            <a:off x="1447800" y="3810000"/>
            <a:ext cx="6476190" cy="1476190"/>
          </a:xfrm>
          <a:prstGeom prst="rect">
            <a:avLst/>
          </a:prstGeom>
        </p:spPr>
      </p:pic>
    </p:spTree>
    <p:extLst>
      <p:ext uri="{BB962C8B-B14F-4D97-AF65-F5344CB8AC3E}">
        <p14:creationId xmlns:p14="http://schemas.microsoft.com/office/powerpoint/2010/main" val="1585365986"/>
      </p:ext>
    </p:extLst>
  </p:cSld>
  <p:clrMapOvr>
    <a:masterClrMapping/>
  </p:clrMapOv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p:txBody>
          <a:bodyPr/>
          <a:lstStyle/>
          <a:p>
            <a:pPr eaLnBrk="1" hangingPunct="1"/>
            <a:r>
              <a:rPr lang="en-US" smtClean="0"/>
              <a:t>Database Recovery</a:t>
            </a:r>
          </a:p>
        </p:txBody>
      </p:sp>
      <p:sp>
        <p:nvSpPr>
          <p:cNvPr id="53251" name="Rectangle 3"/>
          <p:cNvSpPr>
            <a:spLocks noGrp="1" noChangeArrowheads="1"/>
          </p:cNvSpPr>
          <p:nvPr>
            <p:ph idx="1"/>
          </p:nvPr>
        </p:nvSpPr>
        <p:spPr/>
        <p:txBody>
          <a:bodyPr/>
          <a:lstStyle/>
          <a:p>
            <a:pPr eaLnBrk="1" hangingPunct="1"/>
            <a:r>
              <a:rPr lang="en-US" smtClean="0"/>
              <a:t>In the event of system failure, that database must be restored to a usable state as soon as possible.</a:t>
            </a:r>
          </a:p>
          <a:p>
            <a:pPr eaLnBrk="1" hangingPunct="1"/>
            <a:r>
              <a:rPr lang="en-US" smtClean="0"/>
              <a:t>Two recovery techniques: </a:t>
            </a:r>
          </a:p>
          <a:p>
            <a:pPr lvl="1" eaLnBrk="1" hangingPunct="1"/>
            <a:r>
              <a:rPr lang="en-US" smtClean="0"/>
              <a:t>Recovery via </a:t>
            </a:r>
            <a:r>
              <a:rPr lang="en-US" b="1" smtClean="0">
                <a:solidFill>
                  <a:srgbClr val="0099CC"/>
                </a:solidFill>
              </a:rPr>
              <a:t>reprocessing</a:t>
            </a:r>
          </a:p>
          <a:p>
            <a:pPr lvl="1" eaLnBrk="1" hangingPunct="1"/>
            <a:r>
              <a:rPr lang="en-US" smtClean="0"/>
              <a:t>Recovery via </a:t>
            </a:r>
            <a:r>
              <a:rPr lang="en-US" b="1" smtClean="0">
                <a:solidFill>
                  <a:srgbClr val="0099CC"/>
                </a:solidFill>
              </a:rPr>
              <a:t>rollback/rollforward</a:t>
            </a:r>
          </a:p>
        </p:txBody>
      </p:sp>
      <p:sp>
        <p:nvSpPr>
          <p:cNvPr id="3" name="Slide Number Placeholder 2"/>
          <p:cNvSpPr>
            <a:spLocks noGrp="1"/>
          </p:cNvSpPr>
          <p:nvPr>
            <p:ph type="sldNum" sz="quarter" idx="11"/>
          </p:nvPr>
        </p:nvSpPr>
        <p:spPr/>
        <p:txBody>
          <a:bodyPr/>
          <a:lstStyle/>
          <a:p>
            <a:r>
              <a:rPr lang="en-US" smtClean="0"/>
              <a:t>9-</a:t>
            </a:r>
            <a:fld id="{10A00118-B76E-4A84-9314-1FDB2C5824C1}" type="slidenum">
              <a:rPr lang="en-US" smtClean="0"/>
              <a:pPr/>
              <a:t>44</a:t>
            </a:fld>
            <a:endParaRPr lang="en-US" smtClean="0"/>
          </a:p>
          <a:p>
            <a:endParaRPr lang="en-US"/>
          </a:p>
        </p:txBody>
      </p:sp>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a:t>
            </a:r>
            <a:r>
              <a:rPr lang="en-US" smtClean="0"/>
              <a:t>  </a:t>
            </a:r>
            <a:r>
              <a:rPr lang="en-US" smtClean="0">
                <a:solidFill>
                  <a:srgbClr val="5F978D"/>
                </a:solidFill>
              </a:rPr>
              <a:t>© 2016 Pearson Education, Inc.</a:t>
            </a:r>
            <a:endParaRPr lang="en-US" dirty="0">
              <a:solidFill>
                <a:srgbClr val="5F978D"/>
              </a:solidFill>
            </a:endParaRPr>
          </a:p>
        </p:txBody>
      </p:sp>
    </p:spTree>
  </p:cSld>
  <p:clrMapOvr>
    <a:masterClrMapping/>
  </p:clrMapOv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p:txBody>
          <a:bodyPr/>
          <a:lstStyle/>
          <a:p>
            <a:pPr eaLnBrk="1" hangingPunct="1"/>
            <a:r>
              <a:rPr lang="en-US" smtClean="0"/>
              <a:t>Recovery via Reprocessing</a:t>
            </a:r>
          </a:p>
        </p:txBody>
      </p:sp>
      <p:sp>
        <p:nvSpPr>
          <p:cNvPr id="54275" name="Rectangle 3"/>
          <p:cNvSpPr>
            <a:spLocks noGrp="1" noChangeArrowheads="1"/>
          </p:cNvSpPr>
          <p:nvPr>
            <p:ph idx="1"/>
          </p:nvPr>
        </p:nvSpPr>
        <p:spPr/>
        <p:txBody>
          <a:bodyPr/>
          <a:lstStyle/>
          <a:p>
            <a:pPr eaLnBrk="1" hangingPunct="1">
              <a:buClr>
                <a:schemeClr val="tx1"/>
              </a:buClr>
            </a:pPr>
            <a:r>
              <a:rPr lang="en-US" sz="2800" b="1" smtClean="0">
                <a:solidFill>
                  <a:srgbClr val="0099CC"/>
                </a:solidFill>
              </a:rPr>
              <a:t>Recovery via reprocessing</a:t>
            </a:r>
            <a:r>
              <a:rPr lang="en-US" sz="2800" smtClean="0"/>
              <a:t>: the database goes back to a known point (database save) and reprocesses the workload from there.</a:t>
            </a:r>
          </a:p>
          <a:p>
            <a:pPr eaLnBrk="1" hangingPunct="1"/>
            <a:r>
              <a:rPr lang="en-US" sz="2800" smtClean="0"/>
              <a:t>Unfeasible strategy because:</a:t>
            </a:r>
          </a:p>
          <a:p>
            <a:pPr lvl="1" eaLnBrk="1" hangingPunct="1"/>
            <a:r>
              <a:rPr lang="en-US" sz="2400" smtClean="0"/>
              <a:t>The recovered system may never catch up if the computer is heavily scheduled.</a:t>
            </a:r>
          </a:p>
          <a:p>
            <a:pPr lvl="1" eaLnBrk="1" hangingPunct="1"/>
            <a:r>
              <a:rPr lang="en-US" sz="2400" smtClean="0"/>
              <a:t>Asynchronous events, although concurrent transactions, may cause different results.</a:t>
            </a:r>
          </a:p>
        </p:txBody>
      </p:sp>
      <p:sp>
        <p:nvSpPr>
          <p:cNvPr id="3" name="Slide Number Placeholder 2"/>
          <p:cNvSpPr>
            <a:spLocks noGrp="1"/>
          </p:cNvSpPr>
          <p:nvPr>
            <p:ph type="sldNum" sz="quarter" idx="11"/>
          </p:nvPr>
        </p:nvSpPr>
        <p:spPr/>
        <p:txBody>
          <a:bodyPr/>
          <a:lstStyle/>
          <a:p>
            <a:r>
              <a:rPr lang="en-US" smtClean="0"/>
              <a:t>9-</a:t>
            </a:r>
            <a:fld id="{10A00118-B76E-4A84-9314-1FDB2C5824C1}" type="slidenum">
              <a:rPr lang="en-US" smtClean="0"/>
              <a:pPr/>
              <a:t>45</a:t>
            </a:fld>
            <a:endParaRPr lang="en-US" smtClean="0"/>
          </a:p>
          <a:p>
            <a:endParaRPr lang="en-US"/>
          </a:p>
        </p:txBody>
      </p:sp>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a:t>
            </a:r>
            <a:r>
              <a:rPr lang="en-US" smtClean="0"/>
              <a:t>  </a:t>
            </a:r>
            <a:r>
              <a:rPr lang="en-US" smtClean="0">
                <a:solidFill>
                  <a:srgbClr val="5F978D"/>
                </a:solidFill>
              </a:rPr>
              <a:t>© 2016 Pearson Education, Inc.</a:t>
            </a:r>
            <a:endParaRPr lang="en-US" dirty="0">
              <a:solidFill>
                <a:srgbClr val="5F978D"/>
              </a:solidFill>
            </a:endParaRPr>
          </a:p>
        </p:txBody>
      </p:sp>
    </p:spTree>
  </p:cSld>
  <p:clrMapOvr>
    <a:masterClrMapping/>
  </p:clrMapOvr>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p:txBody>
          <a:bodyPr/>
          <a:lstStyle/>
          <a:p>
            <a:pPr eaLnBrk="1" hangingPunct="1"/>
            <a:r>
              <a:rPr lang="en-US" smtClean="0"/>
              <a:t>Rollback/Rollforward </a:t>
            </a:r>
          </a:p>
        </p:txBody>
      </p:sp>
      <p:sp>
        <p:nvSpPr>
          <p:cNvPr id="55299" name="Rectangle 3"/>
          <p:cNvSpPr>
            <a:spLocks noGrp="1" noChangeArrowheads="1"/>
          </p:cNvSpPr>
          <p:nvPr>
            <p:ph idx="1"/>
          </p:nvPr>
        </p:nvSpPr>
        <p:spPr/>
        <p:txBody>
          <a:bodyPr/>
          <a:lstStyle/>
          <a:p>
            <a:pPr eaLnBrk="1" hangingPunct="1">
              <a:lnSpc>
                <a:spcPct val="90000"/>
              </a:lnSpc>
            </a:pPr>
            <a:r>
              <a:rPr lang="en-US" sz="2800" smtClean="0"/>
              <a:t>Recovery via rollback/rollforward: </a:t>
            </a:r>
          </a:p>
          <a:p>
            <a:pPr lvl="1" eaLnBrk="1" hangingPunct="1">
              <a:lnSpc>
                <a:spcPct val="90000"/>
              </a:lnSpc>
            </a:pPr>
            <a:r>
              <a:rPr lang="en-US" sz="2400" smtClean="0"/>
              <a:t>Periodically save the database and keep a database change log since the save.</a:t>
            </a:r>
          </a:p>
          <a:p>
            <a:pPr lvl="2" eaLnBrk="1" hangingPunct="1">
              <a:lnSpc>
                <a:spcPct val="90000"/>
              </a:lnSpc>
            </a:pPr>
            <a:r>
              <a:rPr lang="en-US" sz="2000" smtClean="0"/>
              <a:t>Database log contains records of the data changes in chronological order.</a:t>
            </a:r>
          </a:p>
          <a:p>
            <a:pPr eaLnBrk="1" hangingPunct="1">
              <a:lnSpc>
                <a:spcPct val="90000"/>
              </a:lnSpc>
            </a:pPr>
            <a:r>
              <a:rPr lang="en-US" sz="2800" smtClean="0"/>
              <a:t>When there is a failure, either rollback or rollforward is applied.</a:t>
            </a:r>
          </a:p>
          <a:p>
            <a:pPr lvl="1" eaLnBrk="1" hangingPunct="1">
              <a:lnSpc>
                <a:spcPct val="90000"/>
              </a:lnSpc>
              <a:buClr>
                <a:schemeClr val="tx1"/>
              </a:buClr>
            </a:pPr>
            <a:r>
              <a:rPr lang="en-US" sz="2400" b="1" smtClean="0">
                <a:solidFill>
                  <a:srgbClr val="0099CC"/>
                </a:solidFill>
              </a:rPr>
              <a:t>Rollback</a:t>
            </a:r>
            <a:r>
              <a:rPr lang="en-US" sz="2400" smtClean="0"/>
              <a:t>: undo the erroneous changes made to the database and reprocess valid transactions</a:t>
            </a:r>
          </a:p>
          <a:p>
            <a:pPr lvl="1" eaLnBrk="1" hangingPunct="1">
              <a:lnSpc>
                <a:spcPct val="90000"/>
              </a:lnSpc>
              <a:buClr>
                <a:schemeClr val="tx1"/>
              </a:buClr>
            </a:pPr>
            <a:r>
              <a:rPr lang="en-US" sz="2400" b="1" smtClean="0">
                <a:solidFill>
                  <a:srgbClr val="0099CC"/>
                </a:solidFill>
              </a:rPr>
              <a:t>Rollforward</a:t>
            </a:r>
            <a:r>
              <a:rPr lang="en-US" sz="2400" smtClean="0"/>
              <a:t>: restore database using saved data and valid transactions since the last save</a:t>
            </a:r>
          </a:p>
        </p:txBody>
      </p:sp>
      <p:sp>
        <p:nvSpPr>
          <p:cNvPr id="3" name="Slide Number Placeholder 2"/>
          <p:cNvSpPr>
            <a:spLocks noGrp="1"/>
          </p:cNvSpPr>
          <p:nvPr>
            <p:ph type="sldNum" sz="quarter" idx="11"/>
          </p:nvPr>
        </p:nvSpPr>
        <p:spPr/>
        <p:txBody>
          <a:bodyPr/>
          <a:lstStyle/>
          <a:p>
            <a:r>
              <a:rPr lang="en-US" smtClean="0"/>
              <a:t>9-</a:t>
            </a:r>
            <a:fld id="{10A00118-B76E-4A84-9314-1FDB2C5824C1}" type="slidenum">
              <a:rPr lang="en-US" smtClean="0"/>
              <a:pPr/>
              <a:t>46</a:t>
            </a:fld>
            <a:endParaRPr lang="en-US" smtClean="0"/>
          </a:p>
          <a:p>
            <a:endParaRPr lang="en-US"/>
          </a:p>
        </p:txBody>
      </p:sp>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a:t>
            </a:r>
            <a:r>
              <a:rPr lang="en-US" smtClean="0"/>
              <a:t>  </a:t>
            </a:r>
            <a:r>
              <a:rPr lang="en-US" smtClean="0">
                <a:solidFill>
                  <a:srgbClr val="5F978D"/>
                </a:solidFill>
              </a:rPr>
              <a:t>© 2016 Pearson Education, Inc.</a:t>
            </a:r>
            <a:endParaRPr lang="en-US" dirty="0">
              <a:solidFill>
                <a:srgbClr val="5F978D"/>
              </a:solidFill>
            </a:endParaRPr>
          </a:p>
        </p:txBody>
      </p:sp>
    </p:spTree>
  </p:cSld>
  <p:clrMapOvr>
    <a:masterClrMapping/>
  </p:clrMapOvr>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917893" y="2620035"/>
            <a:ext cx="7692707" cy="3475965"/>
          </a:xfrm>
          <a:prstGeom prst="rect">
            <a:avLst/>
          </a:prstGeom>
        </p:spPr>
      </p:pic>
      <p:sp>
        <p:nvSpPr>
          <p:cNvPr id="56322" name="Rectangle 2"/>
          <p:cNvSpPr>
            <a:spLocks noGrp="1" noChangeArrowheads="1"/>
          </p:cNvSpPr>
          <p:nvPr>
            <p:ph type="title"/>
          </p:nvPr>
        </p:nvSpPr>
        <p:spPr/>
        <p:txBody>
          <a:bodyPr/>
          <a:lstStyle/>
          <a:p>
            <a:pPr eaLnBrk="1" hangingPunct="1"/>
            <a:r>
              <a:rPr lang="en-US" smtClean="0"/>
              <a:t>Rollback</a:t>
            </a:r>
          </a:p>
        </p:txBody>
      </p:sp>
      <p:sp>
        <p:nvSpPr>
          <p:cNvPr id="56323" name="Rectangle 3"/>
          <p:cNvSpPr>
            <a:spLocks noGrp="1" noChangeArrowheads="1"/>
          </p:cNvSpPr>
          <p:nvPr>
            <p:ph type="body" sz="half" idx="1"/>
          </p:nvPr>
        </p:nvSpPr>
        <p:spPr>
          <a:xfrm>
            <a:off x="457200" y="1600200"/>
            <a:ext cx="8153400" cy="1219200"/>
          </a:xfrm>
        </p:spPr>
        <p:txBody>
          <a:bodyPr/>
          <a:lstStyle/>
          <a:p>
            <a:pPr eaLnBrk="1" hangingPunct="1">
              <a:buFontTx/>
              <a:buNone/>
            </a:pPr>
            <a:r>
              <a:rPr lang="en-US" sz="2800" b="1" smtClean="0">
                <a:solidFill>
                  <a:srgbClr val="0099CC"/>
                </a:solidFill>
              </a:rPr>
              <a:t>Before-image</a:t>
            </a:r>
            <a:r>
              <a:rPr lang="en-US" sz="2800" smtClean="0"/>
              <a:t>: a copy of every database record (or page) before it was changed</a:t>
            </a:r>
          </a:p>
          <a:p>
            <a:pPr eaLnBrk="1" hangingPunct="1"/>
            <a:endParaRPr lang="en-US" sz="2800" smtClean="0"/>
          </a:p>
        </p:txBody>
      </p:sp>
      <p:sp>
        <p:nvSpPr>
          <p:cNvPr id="3" name="Slide Number Placeholder 2"/>
          <p:cNvSpPr>
            <a:spLocks noGrp="1"/>
          </p:cNvSpPr>
          <p:nvPr>
            <p:ph type="sldNum" sz="quarter" idx="11"/>
          </p:nvPr>
        </p:nvSpPr>
        <p:spPr/>
        <p:txBody>
          <a:bodyPr/>
          <a:lstStyle/>
          <a:p>
            <a:r>
              <a:rPr lang="en-US" smtClean="0"/>
              <a:t>9-</a:t>
            </a:r>
            <a:fld id="{01A6C3FC-3D11-40A7-971F-36F56074DE3B}" type="slidenum">
              <a:rPr lang="en-US" smtClean="0"/>
              <a:pPr/>
              <a:t>47</a:t>
            </a:fld>
            <a:endParaRPr lang="en-US" smtClean="0"/>
          </a:p>
          <a:p>
            <a:endParaRPr lang="en-US"/>
          </a:p>
        </p:txBody>
      </p:sp>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a:t>
            </a:r>
            <a:endParaRPr lang="en-US" dirty="0">
              <a:solidFill>
                <a:srgbClr val="5F978D"/>
              </a:solidFill>
            </a:endParaRP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p:txBody>
          <a:bodyPr/>
          <a:lstStyle/>
          <a:p>
            <a:pPr eaLnBrk="1" hangingPunct="1"/>
            <a:r>
              <a:rPr lang="en-US" smtClean="0"/>
              <a:t>Rollforward</a:t>
            </a:r>
          </a:p>
        </p:txBody>
      </p:sp>
      <p:sp>
        <p:nvSpPr>
          <p:cNvPr id="57347" name="Rectangle 3"/>
          <p:cNvSpPr>
            <a:spLocks noGrp="1" noChangeArrowheads="1"/>
          </p:cNvSpPr>
          <p:nvPr>
            <p:ph type="body" sz="half" idx="1"/>
          </p:nvPr>
        </p:nvSpPr>
        <p:spPr>
          <a:xfrm>
            <a:off x="457200" y="1600200"/>
            <a:ext cx="8153400" cy="1219200"/>
          </a:xfrm>
        </p:spPr>
        <p:txBody>
          <a:bodyPr/>
          <a:lstStyle/>
          <a:p>
            <a:pPr eaLnBrk="1" hangingPunct="1">
              <a:buFontTx/>
              <a:buNone/>
            </a:pPr>
            <a:r>
              <a:rPr lang="en-US" sz="2800" b="1" smtClean="0">
                <a:solidFill>
                  <a:srgbClr val="0099CC"/>
                </a:solidFill>
              </a:rPr>
              <a:t>After-image</a:t>
            </a:r>
            <a:r>
              <a:rPr lang="en-US" sz="2800" smtClean="0"/>
              <a:t>: a copy of every database record (or page) after it was changed</a:t>
            </a:r>
          </a:p>
        </p:txBody>
      </p:sp>
      <p:sp>
        <p:nvSpPr>
          <p:cNvPr id="3" name="Slide Number Placeholder 2"/>
          <p:cNvSpPr>
            <a:spLocks noGrp="1"/>
          </p:cNvSpPr>
          <p:nvPr>
            <p:ph type="sldNum" sz="quarter" idx="11"/>
          </p:nvPr>
        </p:nvSpPr>
        <p:spPr/>
        <p:txBody>
          <a:bodyPr/>
          <a:lstStyle/>
          <a:p>
            <a:r>
              <a:rPr lang="en-US" smtClean="0"/>
              <a:t>9-</a:t>
            </a:r>
            <a:fld id="{01A6C3FC-3D11-40A7-971F-36F56074DE3B}" type="slidenum">
              <a:rPr lang="en-US" smtClean="0"/>
              <a:pPr/>
              <a:t>48</a:t>
            </a:fld>
            <a:endParaRPr lang="en-US" smtClean="0"/>
          </a:p>
          <a:p>
            <a:endParaRPr lang="en-US"/>
          </a:p>
        </p:txBody>
      </p:sp>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a:t>
            </a:r>
            <a:endParaRPr lang="en-US" dirty="0">
              <a:solidFill>
                <a:srgbClr val="5F978D"/>
              </a:solidFill>
            </a:endParaRPr>
          </a:p>
        </p:txBody>
      </p:sp>
      <p:pic>
        <p:nvPicPr>
          <p:cNvPr id="7" name="Picture 6"/>
          <p:cNvPicPr>
            <a:picLocks noChangeAspect="1"/>
          </p:cNvPicPr>
          <p:nvPr/>
        </p:nvPicPr>
        <p:blipFill>
          <a:blip r:embed="rId3"/>
          <a:stretch>
            <a:fillRect/>
          </a:stretch>
        </p:blipFill>
        <p:spPr>
          <a:xfrm>
            <a:off x="914400" y="2590799"/>
            <a:ext cx="7696200" cy="3477543"/>
          </a:xfrm>
          <a:prstGeom prst="rect">
            <a:avLst/>
          </a:prstGeom>
        </p:spPr>
      </p:pic>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p:txBody>
          <a:bodyPr/>
          <a:lstStyle/>
          <a:p>
            <a:pPr eaLnBrk="1" hangingPunct="1"/>
            <a:r>
              <a:rPr lang="en-US" smtClean="0"/>
              <a:t>Checkpoint</a:t>
            </a:r>
          </a:p>
        </p:txBody>
      </p:sp>
      <p:sp>
        <p:nvSpPr>
          <p:cNvPr id="58371" name="Rectangle 3"/>
          <p:cNvSpPr>
            <a:spLocks noGrp="1" noChangeArrowheads="1"/>
          </p:cNvSpPr>
          <p:nvPr>
            <p:ph idx="1"/>
          </p:nvPr>
        </p:nvSpPr>
        <p:spPr/>
        <p:txBody>
          <a:bodyPr/>
          <a:lstStyle/>
          <a:p>
            <a:pPr eaLnBrk="1" hangingPunct="1">
              <a:lnSpc>
                <a:spcPct val="90000"/>
              </a:lnSpc>
            </a:pPr>
            <a:r>
              <a:rPr lang="en-US" sz="2400" smtClean="0"/>
              <a:t>A </a:t>
            </a:r>
            <a:r>
              <a:rPr lang="en-US" sz="2400" b="1" smtClean="0">
                <a:solidFill>
                  <a:srgbClr val="0099CC"/>
                </a:solidFill>
              </a:rPr>
              <a:t>checkpoint</a:t>
            </a:r>
            <a:r>
              <a:rPr lang="en-US" sz="2400" smtClean="0"/>
              <a:t> is a point of synchronization between the database and the transaction log.</a:t>
            </a:r>
          </a:p>
          <a:p>
            <a:pPr lvl="1" eaLnBrk="1" hangingPunct="1">
              <a:lnSpc>
                <a:spcPct val="90000"/>
              </a:lnSpc>
            </a:pPr>
            <a:r>
              <a:rPr lang="en-US" sz="2000" smtClean="0"/>
              <a:t>DBMS refuses new requests, finishes processing outstanding requests, and writes its buffers to disk.</a:t>
            </a:r>
          </a:p>
          <a:p>
            <a:pPr lvl="1" eaLnBrk="1" hangingPunct="1">
              <a:lnSpc>
                <a:spcPct val="90000"/>
              </a:lnSpc>
            </a:pPr>
            <a:r>
              <a:rPr lang="en-US" sz="2000" smtClean="0"/>
              <a:t>The DBMS waits until the writing is successfully completed </a:t>
            </a:r>
            <a:r>
              <a:rPr lang="en-US" sz="2000" smtClean="0">
                <a:sym typeface="Wingdings" panose="05000000000000000000" pitchFamily="2" charset="2"/>
              </a:rPr>
              <a:t> </a:t>
            </a:r>
            <a:r>
              <a:rPr lang="en-US" sz="2000" smtClean="0"/>
              <a:t>the log and the database are synchronized.</a:t>
            </a:r>
          </a:p>
          <a:p>
            <a:pPr eaLnBrk="1" hangingPunct="1">
              <a:lnSpc>
                <a:spcPct val="90000"/>
              </a:lnSpc>
            </a:pPr>
            <a:r>
              <a:rPr lang="en-US" sz="2400" smtClean="0"/>
              <a:t>Checkpoints speed up database recovery process.</a:t>
            </a:r>
          </a:p>
          <a:p>
            <a:pPr lvl="1" eaLnBrk="1" hangingPunct="1">
              <a:lnSpc>
                <a:spcPct val="90000"/>
              </a:lnSpc>
            </a:pPr>
            <a:r>
              <a:rPr lang="en-US" sz="2000" smtClean="0"/>
              <a:t>Database can be recovered using after-images since the last checkpoint.</a:t>
            </a:r>
          </a:p>
          <a:p>
            <a:pPr lvl="1" eaLnBrk="1" hangingPunct="1">
              <a:lnSpc>
                <a:spcPct val="90000"/>
              </a:lnSpc>
            </a:pPr>
            <a:r>
              <a:rPr lang="en-US" sz="2000" smtClean="0"/>
              <a:t>Checkpoint can be done several times per hour.</a:t>
            </a:r>
          </a:p>
          <a:p>
            <a:pPr eaLnBrk="1" hangingPunct="1">
              <a:lnSpc>
                <a:spcPct val="90000"/>
              </a:lnSpc>
            </a:pPr>
            <a:r>
              <a:rPr lang="en-US" sz="2400" smtClean="0"/>
              <a:t>Most DBMS products automatically checkpoint themselves.</a:t>
            </a:r>
          </a:p>
        </p:txBody>
      </p:sp>
      <p:sp>
        <p:nvSpPr>
          <p:cNvPr id="3" name="Slide Number Placeholder 2"/>
          <p:cNvSpPr>
            <a:spLocks noGrp="1"/>
          </p:cNvSpPr>
          <p:nvPr>
            <p:ph type="sldNum" sz="quarter" idx="11"/>
          </p:nvPr>
        </p:nvSpPr>
        <p:spPr/>
        <p:txBody>
          <a:bodyPr/>
          <a:lstStyle/>
          <a:p>
            <a:r>
              <a:rPr lang="en-US" smtClean="0"/>
              <a:t>9-</a:t>
            </a:r>
            <a:fld id="{10A00118-B76E-4A84-9314-1FDB2C5824C1}" type="slidenum">
              <a:rPr lang="en-US" smtClean="0"/>
              <a:pPr/>
              <a:t>49</a:t>
            </a:fld>
            <a:endParaRPr lang="en-US" smtClean="0"/>
          </a:p>
          <a:p>
            <a:endParaRPr lang="en-US"/>
          </a:p>
        </p:txBody>
      </p:sp>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a:t>
            </a:r>
            <a:r>
              <a:rPr lang="en-US" smtClean="0"/>
              <a:t>  </a:t>
            </a:r>
            <a:r>
              <a:rPr lang="en-US" smtClean="0">
                <a:solidFill>
                  <a:srgbClr val="5F978D"/>
                </a:solidFill>
              </a:rPr>
              <a:t>© 2016 Pearson Education, Inc.</a:t>
            </a:r>
            <a:endParaRPr lang="en-US" dirty="0">
              <a:solidFill>
                <a:srgbClr val="5F978D"/>
              </a:solidFill>
            </a:endParaRPr>
          </a:p>
        </p:txBody>
      </p:sp>
    </p:spTree>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1419225" y="1188818"/>
            <a:ext cx="6305550" cy="4994171"/>
          </a:xfrm>
          <a:prstGeom prst="rect">
            <a:avLst/>
          </a:prstGeom>
        </p:spPr>
      </p:pic>
      <p:sp>
        <p:nvSpPr>
          <p:cNvPr id="18435" name="Rectangle 2"/>
          <p:cNvSpPr>
            <a:spLocks noGrp="1" noChangeArrowheads="1"/>
          </p:cNvSpPr>
          <p:nvPr>
            <p:ph type="title"/>
          </p:nvPr>
        </p:nvSpPr>
        <p:spPr>
          <a:xfrm>
            <a:off x="457200" y="274638"/>
            <a:ext cx="8229600" cy="855119"/>
          </a:xfrm>
        </p:spPr>
        <p:txBody>
          <a:bodyPr/>
          <a:lstStyle/>
          <a:p>
            <a:pPr eaLnBrk="1" hangingPunct="1"/>
            <a:r>
              <a:rPr lang="en-US" smtClean="0"/>
              <a:t>Database Administration Tasks</a:t>
            </a:r>
          </a:p>
        </p:txBody>
      </p:sp>
      <p:sp>
        <p:nvSpPr>
          <p:cNvPr id="3" name="Slide Number Placeholder 2"/>
          <p:cNvSpPr>
            <a:spLocks noGrp="1"/>
          </p:cNvSpPr>
          <p:nvPr>
            <p:ph type="sldNum" sz="quarter" idx="11"/>
          </p:nvPr>
        </p:nvSpPr>
        <p:spPr/>
        <p:txBody>
          <a:bodyPr/>
          <a:lstStyle/>
          <a:p>
            <a:r>
              <a:rPr lang="en-US" smtClean="0"/>
              <a:t>9-</a:t>
            </a:r>
            <a:fld id="{10A00118-B76E-4A84-9314-1FDB2C5824C1}" type="slidenum">
              <a:rPr lang="en-US" smtClean="0"/>
              <a:pPr/>
              <a:t>5</a:t>
            </a:fld>
            <a:endParaRPr lang="en-US" smtClean="0"/>
          </a:p>
          <a:p>
            <a:endParaRPr lang="en-US"/>
          </a:p>
        </p:txBody>
      </p:sp>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a:t>
            </a:r>
            <a:r>
              <a:rPr lang="en-US" smtClean="0"/>
              <a:t>  </a:t>
            </a:r>
            <a:r>
              <a:rPr lang="en-US" smtClean="0">
                <a:solidFill>
                  <a:srgbClr val="5F978D"/>
                </a:solidFill>
              </a:rPr>
              <a:t>© 2016 Pearson Education, Inc.</a:t>
            </a:r>
            <a:endParaRPr lang="en-US" dirty="0">
              <a:solidFill>
                <a:srgbClr val="5F978D"/>
              </a:solidFill>
            </a:endParaRPr>
          </a:p>
        </p:txBody>
      </p:sp>
    </p:spTree>
  </p:cSld>
  <p:clrMapOvr>
    <a:masterClrMapping/>
  </p:clrMapOvr>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a:xfrm>
            <a:off x="457200" y="274638"/>
            <a:ext cx="8229600" cy="944562"/>
          </a:xfrm>
        </p:spPr>
        <p:txBody>
          <a:bodyPr/>
          <a:lstStyle/>
          <a:p>
            <a:pPr eaLnBrk="1" hangingPunct="1"/>
            <a:r>
              <a:rPr lang="en-US" dirty="0" smtClean="0"/>
              <a:t>Transaction Log</a:t>
            </a:r>
          </a:p>
        </p:txBody>
      </p:sp>
      <p:sp>
        <p:nvSpPr>
          <p:cNvPr id="3" name="Slide Number Placeholder 2"/>
          <p:cNvSpPr>
            <a:spLocks noGrp="1"/>
          </p:cNvSpPr>
          <p:nvPr>
            <p:ph type="sldNum" sz="quarter" idx="11"/>
          </p:nvPr>
        </p:nvSpPr>
        <p:spPr/>
        <p:txBody>
          <a:bodyPr/>
          <a:lstStyle/>
          <a:p>
            <a:r>
              <a:rPr lang="en-US" smtClean="0"/>
              <a:t>9-</a:t>
            </a:r>
            <a:fld id="{10A00118-B76E-4A84-9314-1FDB2C5824C1}" type="slidenum">
              <a:rPr lang="en-US" smtClean="0"/>
              <a:pPr/>
              <a:t>50</a:t>
            </a:fld>
            <a:endParaRPr lang="en-US" smtClean="0"/>
          </a:p>
          <a:p>
            <a:endParaRPr lang="en-US"/>
          </a:p>
        </p:txBody>
      </p:sp>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a:t>
            </a:r>
            <a:r>
              <a:rPr lang="en-US" smtClean="0"/>
              <a:t>  </a:t>
            </a:r>
            <a:r>
              <a:rPr lang="en-US" smtClean="0">
                <a:solidFill>
                  <a:srgbClr val="5F978D"/>
                </a:solidFill>
              </a:rPr>
              <a:t>© 2016 Pearson Education, Inc.</a:t>
            </a:r>
            <a:endParaRPr lang="en-US" dirty="0">
              <a:solidFill>
                <a:srgbClr val="5F978D"/>
              </a:solidFill>
            </a:endParaRPr>
          </a:p>
        </p:txBody>
      </p:sp>
      <p:pic>
        <p:nvPicPr>
          <p:cNvPr id="6" name="Picture 5"/>
          <p:cNvPicPr>
            <a:picLocks noChangeAspect="1"/>
          </p:cNvPicPr>
          <p:nvPr/>
        </p:nvPicPr>
        <p:blipFill>
          <a:blip r:embed="rId3"/>
          <a:stretch>
            <a:fillRect/>
          </a:stretch>
        </p:blipFill>
        <p:spPr>
          <a:xfrm>
            <a:off x="1371600" y="1371600"/>
            <a:ext cx="6414666" cy="4800600"/>
          </a:xfrm>
          <a:prstGeom prst="rect">
            <a:avLst/>
          </a:prstGeom>
        </p:spPr>
      </p:pic>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457200" y="1637983"/>
            <a:ext cx="8229600" cy="3263011"/>
          </a:xfrm>
          <a:prstGeom prst="rect">
            <a:avLst/>
          </a:prstGeom>
        </p:spPr>
      </p:pic>
      <p:sp>
        <p:nvSpPr>
          <p:cNvPr id="60418" name="Rectangle 4"/>
          <p:cNvSpPr>
            <a:spLocks noGrp="1" noChangeArrowheads="1"/>
          </p:cNvSpPr>
          <p:nvPr>
            <p:ph type="title"/>
          </p:nvPr>
        </p:nvSpPr>
        <p:spPr>
          <a:xfrm>
            <a:off x="457200" y="274638"/>
            <a:ext cx="8229600" cy="1249362"/>
          </a:xfrm>
        </p:spPr>
        <p:txBody>
          <a:bodyPr/>
          <a:lstStyle/>
          <a:p>
            <a:pPr eaLnBrk="1" hangingPunct="1"/>
            <a:r>
              <a:rPr lang="en-US" sz="4000" smtClean="0"/>
              <a:t>Database Recovery:</a:t>
            </a:r>
            <a:br>
              <a:rPr lang="en-US" sz="4000" smtClean="0"/>
            </a:br>
            <a:r>
              <a:rPr lang="en-US" sz="4000" smtClean="0"/>
              <a:t>A Processing Problem Occurs</a:t>
            </a:r>
          </a:p>
        </p:txBody>
      </p:sp>
      <p:sp>
        <p:nvSpPr>
          <p:cNvPr id="3" name="Slide Number Placeholder 2"/>
          <p:cNvSpPr>
            <a:spLocks noGrp="1"/>
          </p:cNvSpPr>
          <p:nvPr>
            <p:ph type="sldNum" sz="quarter" idx="11"/>
          </p:nvPr>
        </p:nvSpPr>
        <p:spPr/>
        <p:txBody>
          <a:bodyPr/>
          <a:lstStyle/>
          <a:p>
            <a:r>
              <a:rPr lang="en-US" smtClean="0"/>
              <a:t>9-</a:t>
            </a:r>
            <a:fld id="{10A00118-B76E-4A84-9314-1FDB2C5824C1}" type="slidenum">
              <a:rPr lang="en-US" smtClean="0"/>
              <a:pPr/>
              <a:t>51</a:t>
            </a:fld>
            <a:endParaRPr lang="en-US" smtClean="0"/>
          </a:p>
          <a:p>
            <a:endParaRPr lang="en-US"/>
          </a:p>
        </p:txBody>
      </p:sp>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a:t>
            </a:r>
            <a:r>
              <a:rPr lang="en-US" smtClean="0"/>
              <a:t>  </a:t>
            </a:r>
            <a:r>
              <a:rPr lang="en-US" smtClean="0">
                <a:solidFill>
                  <a:srgbClr val="5F978D"/>
                </a:solidFill>
              </a:rPr>
              <a:t>© 2016 Pearson Education, Inc.</a:t>
            </a:r>
            <a:endParaRPr lang="en-US" dirty="0">
              <a:solidFill>
                <a:srgbClr val="5F978D"/>
              </a:solidFill>
            </a:endParaRPr>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p:txBody>
          <a:bodyPr/>
          <a:lstStyle/>
          <a:p>
            <a:pPr eaLnBrk="1" hangingPunct="1"/>
            <a:r>
              <a:rPr lang="en-US" sz="4000" dirty="0" smtClean="0"/>
              <a:t>Database Recovery:</a:t>
            </a:r>
            <a:br>
              <a:rPr lang="en-US" sz="4000" dirty="0" smtClean="0"/>
            </a:br>
            <a:r>
              <a:rPr lang="en-US" sz="3600" dirty="0" smtClean="0"/>
              <a:t>Recovery Processing</a:t>
            </a:r>
            <a:endParaRPr lang="en-US" sz="4000" dirty="0" smtClean="0"/>
          </a:p>
        </p:txBody>
      </p:sp>
      <p:sp>
        <p:nvSpPr>
          <p:cNvPr id="3" name="Slide Number Placeholder 2"/>
          <p:cNvSpPr>
            <a:spLocks noGrp="1"/>
          </p:cNvSpPr>
          <p:nvPr>
            <p:ph type="sldNum" sz="quarter" idx="11"/>
          </p:nvPr>
        </p:nvSpPr>
        <p:spPr/>
        <p:txBody>
          <a:bodyPr/>
          <a:lstStyle/>
          <a:p>
            <a:r>
              <a:rPr lang="en-US" smtClean="0"/>
              <a:t>9-</a:t>
            </a:r>
            <a:fld id="{10A00118-B76E-4A84-9314-1FDB2C5824C1}" type="slidenum">
              <a:rPr lang="en-US" smtClean="0"/>
              <a:pPr/>
              <a:t>52</a:t>
            </a:fld>
            <a:endParaRPr lang="en-US" smtClean="0"/>
          </a:p>
          <a:p>
            <a:endParaRPr lang="en-US"/>
          </a:p>
        </p:txBody>
      </p:sp>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a:t>
            </a:r>
            <a:r>
              <a:rPr lang="en-US" smtClean="0"/>
              <a:t>  </a:t>
            </a:r>
            <a:r>
              <a:rPr lang="en-US" smtClean="0">
                <a:solidFill>
                  <a:srgbClr val="5F978D"/>
                </a:solidFill>
              </a:rPr>
              <a:t>© 2016 Pearson Education, Inc.</a:t>
            </a:r>
            <a:endParaRPr lang="en-US" dirty="0">
              <a:solidFill>
                <a:srgbClr val="5F978D"/>
              </a:solidFill>
            </a:endParaRPr>
          </a:p>
        </p:txBody>
      </p:sp>
      <p:pic>
        <p:nvPicPr>
          <p:cNvPr id="6" name="Picture 5"/>
          <p:cNvPicPr>
            <a:picLocks noChangeAspect="1"/>
          </p:cNvPicPr>
          <p:nvPr/>
        </p:nvPicPr>
        <p:blipFill>
          <a:blip r:embed="rId3"/>
          <a:stretch>
            <a:fillRect/>
          </a:stretch>
        </p:blipFill>
        <p:spPr>
          <a:xfrm>
            <a:off x="1981200" y="1600200"/>
            <a:ext cx="5181600" cy="4420778"/>
          </a:xfrm>
          <a:prstGeom prst="rect">
            <a:avLst/>
          </a:prstGeom>
        </p:spPr>
      </p:pic>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a:xfrm>
            <a:off x="457200" y="274638"/>
            <a:ext cx="8229600" cy="1249362"/>
          </a:xfrm>
        </p:spPr>
        <p:txBody>
          <a:bodyPr/>
          <a:lstStyle/>
          <a:p>
            <a:pPr eaLnBrk="1" hangingPunct="1"/>
            <a:r>
              <a:rPr lang="en-US" smtClean="0"/>
              <a:t>Managing the DBMS:</a:t>
            </a:r>
            <a:br>
              <a:rPr lang="en-US" smtClean="0"/>
            </a:br>
            <a:r>
              <a:rPr lang="en-US" sz="2800" smtClean="0"/>
              <a:t>DBA’s Responsibilities</a:t>
            </a:r>
            <a:endParaRPr lang="en-US" smtClean="0"/>
          </a:p>
        </p:txBody>
      </p:sp>
      <p:sp>
        <p:nvSpPr>
          <p:cNvPr id="3" name="Slide Number Placeholder 2"/>
          <p:cNvSpPr>
            <a:spLocks noGrp="1"/>
          </p:cNvSpPr>
          <p:nvPr>
            <p:ph type="sldNum" sz="quarter" idx="11"/>
          </p:nvPr>
        </p:nvSpPr>
        <p:spPr/>
        <p:txBody>
          <a:bodyPr/>
          <a:lstStyle/>
          <a:p>
            <a:r>
              <a:rPr lang="en-US" smtClean="0"/>
              <a:t>9-</a:t>
            </a:r>
            <a:fld id="{10A00118-B76E-4A84-9314-1FDB2C5824C1}" type="slidenum">
              <a:rPr lang="en-US" smtClean="0"/>
              <a:pPr/>
              <a:t>53</a:t>
            </a:fld>
            <a:endParaRPr lang="en-US" smtClean="0"/>
          </a:p>
          <a:p>
            <a:endParaRPr lang="en-US"/>
          </a:p>
        </p:txBody>
      </p:sp>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a:t>
            </a:r>
            <a:r>
              <a:rPr lang="en-US" smtClean="0"/>
              <a:t>  </a:t>
            </a:r>
            <a:r>
              <a:rPr lang="en-US" smtClean="0">
                <a:solidFill>
                  <a:srgbClr val="5F978D"/>
                </a:solidFill>
              </a:rPr>
              <a:t>© 2016 Pearson Education, Inc.</a:t>
            </a:r>
            <a:endParaRPr lang="en-US" dirty="0">
              <a:solidFill>
                <a:srgbClr val="5F978D"/>
              </a:solidFill>
            </a:endParaRPr>
          </a:p>
        </p:txBody>
      </p:sp>
      <p:pic>
        <p:nvPicPr>
          <p:cNvPr id="6" name="Picture 5"/>
          <p:cNvPicPr>
            <a:picLocks noChangeAspect="1"/>
          </p:cNvPicPr>
          <p:nvPr/>
        </p:nvPicPr>
        <p:blipFill>
          <a:blip r:embed="rId3"/>
          <a:stretch>
            <a:fillRect/>
          </a:stretch>
        </p:blipFill>
        <p:spPr>
          <a:xfrm>
            <a:off x="1219200" y="1676400"/>
            <a:ext cx="6705600" cy="4474800"/>
          </a:xfrm>
          <a:prstGeom prst="rect">
            <a:avLst/>
          </a:prstGeom>
        </p:spPr>
      </p:pic>
    </p:spTree>
  </p:cSld>
  <p:clrMapOvr>
    <a:masterClrMapping/>
  </p:clrMapOvr>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a:xfrm>
            <a:off x="533400" y="381000"/>
            <a:ext cx="8305800" cy="1143000"/>
          </a:xfrm>
        </p:spPr>
        <p:txBody>
          <a:bodyPr/>
          <a:lstStyle/>
          <a:p>
            <a:pPr eaLnBrk="1" hangingPunct="1"/>
            <a:r>
              <a:rPr lang="en-US" smtClean="0"/>
              <a:t>Maintaining the Data Repository</a:t>
            </a:r>
          </a:p>
        </p:txBody>
      </p:sp>
      <p:sp>
        <p:nvSpPr>
          <p:cNvPr id="63491" name="Rectangle 3"/>
          <p:cNvSpPr>
            <a:spLocks noGrp="1" noChangeArrowheads="1"/>
          </p:cNvSpPr>
          <p:nvPr>
            <p:ph idx="1"/>
          </p:nvPr>
        </p:nvSpPr>
        <p:spPr/>
        <p:txBody>
          <a:bodyPr/>
          <a:lstStyle/>
          <a:p>
            <a:pPr eaLnBrk="1" hangingPunct="1">
              <a:lnSpc>
                <a:spcPct val="90000"/>
              </a:lnSpc>
            </a:pPr>
            <a:r>
              <a:rPr lang="en-US" sz="2400" smtClean="0"/>
              <a:t>DBA is responsible for maintaining the data repository.</a:t>
            </a:r>
          </a:p>
          <a:p>
            <a:pPr eaLnBrk="1" hangingPunct="1">
              <a:lnSpc>
                <a:spcPct val="90000"/>
              </a:lnSpc>
              <a:buClr>
                <a:schemeClr val="tx1"/>
              </a:buClr>
            </a:pPr>
            <a:r>
              <a:rPr lang="en-US" sz="2400" b="1" smtClean="0">
                <a:solidFill>
                  <a:srgbClr val="0099CC"/>
                </a:solidFill>
              </a:rPr>
              <a:t>Data repositories</a:t>
            </a:r>
            <a:r>
              <a:rPr lang="en-US" sz="2400" smtClean="0">
                <a:solidFill>
                  <a:srgbClr val="0099CC"/>
                </a:solidFill>
              </a:rPr>
              <a:t> </a:t>
            </a:r>
            <a:r>
              <a:rPr lang="en-US" sz="2400" smtClean="0"/>
              <a:t>are collections of metadata about users, databases, and its applications.</a:t>
            </a:r>
          </a:p>
          <a:p>
            <a:pPr eaLnBrk="1" hangingPunct="1">
              <a:lnSpc>
                <a:spcPct val="90000"/>
              </a:lnSpc>
            </a:pPr>
            <a:r>
              <a:rPr lang="en-US" sz="2400" smtClean="0"/>
              <a:t>The repository may be: </a:t>
            </a:r>
          </a:p>
          <a:p>
            <a:pPr lvl="1" eaLnBrk="1" hangingPunct="1">
              <a:lnSpc>
                <a:spcPct val="90000"/>
              </a:lnSpc>
            </a:pPr>
            <a:r>
              <a:rPr lang="en-US" sz="2000" smtClean="0"/>
              <a:t>Virtual, as it is composed of metadata from many different sources: DBMS, code libraries, Webpage generation and editing tools, etc.</a:t>
            </a:r>
          </a:p>
          <a:p>
            <a:pPr lvl="1" eaLnBrk="1" hangingPunct="1">
              <a:lnSpc>
                <a:spcPct val="90000"/>
              </a:lnSpc>
            </a:pPr>
            <a:r>
              <a:rPr lang="en-US" sz="2000" smtClean="0"/>
              <a:t>An integrated product from a CASE tool vendor or from other companies.</a:t>
            </a:r>
          </a:p>
          <a:p>
            <a:pPr lvl="1" eaLnBrk="1" hangingPunct="1">
              <a:lnSpc>
                <a:spcPct val="90000"/>
              </a:lnSpc>
            </a:pPr>
            <a:r>
              <a:rPr lang="en-US" sz="2000" b="1" smtClean="0">
                <a:solidFill>
                  <a:srgbClr val="0099CC"/>
                </a:solidFill>
              </a:rPr>
              <a:t>Active</a:t>
            </a:r>
            <a:r>
              <a:rPr lang="en-US" sz="2000" smtClean="0"/>
              <a:t> –  part of the systems development process</a:t>
            </a:r>
          </a:p>
          <a:p>
            <a:pPr lvl="1" eaLnBrk="1" hangingPunct="1">
              <a:lnSpc>
                <a:spcPct val="90000"/>
              </a:lnSpc>
            </a:pPr>
            <a:r>
              <a:rPr lang="en-US" sz="2000" b="1" smtClean="0">
                <a:solidFill>
                  <a:srgbClr val="0099CC"/>
                </a:solidFill>
              </a:rPr>
              <a:t>Passive</a:t>
            </a:r>
            <a:r>
              <a:rPr lang="en-US" sz="2000" smtClean="0"/>
              <a:t> – documentation only made when someone has time</a:t>
            </a:r>
          </a:p>
          <a:p>
            <a:pPr eaLnBrk="1" hangingPunct="1">
              <a:lnSpc>
                <a:spcPct val="90000"/>
              </a:lnSpc>
            </a:pPr>
            <a:r>
              <a:rPr lang="en-US" sz="2400" smtClean="0"/>
              <a:t>The best repositories are active, and they are part of the system development process.</a:t>
            </a:r>
          </a:p>
        </p:txBody>
      </p:sp>
      <p:sp>
        <p:nvSpPr>
          <p:cNvPr id="3" name="Slide Number Placeholder 2"/>
          <p:cNvSpPr>
            <a:spLocks noGrp="1"/>
          </p:cNvSpPr>
          <p:nvPr>
            <p:ph type="sldNum" sz="quarter" idx="11"/>
          </p:nvPr>
        </p:nvSpPr>
        <p:spPr/>
        <p:txBody>
          <a:bodyPr/>
          <a:lstStyle/>
          <a:p>
            <a:r>
              <a:rPr lang="en-US" smtClean="0"/>
              <a:t>9-</a:t>
            </a:r>
            <a:fld id="{10A00118-B76E-4A84-9314-1FDB2C5824C1}" type="slidenum">
              <a:rPr lang="en-US" smtClean="0"/>
              <a:pPr/>
              <a:t>54</a:t>
            </a:fld>
            <a:endParaRPr lang="en-US" smtClean="0"/>
          </a:p>
          <a:p>
            <a:endParaRPr lang="en-US"/>
          </a:p>
        </p:txBody>
      </p:sp>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a:t>
            </a:r>
            <a:r>
              <a:rPr lang="en-US" smtClean="0"/>
              <a:t>  </a:t>
            </a:r>
            <a:r>
              <a:rPr lang="en-US" smtClean="0">
                <a:solidFill>
                  <a:srgbClr val="5F978D"/>
                </a:solidFill>
              </a:rPr>
              <a:t>© 2016 Pearson Education, Inc.</a:t>
            </a:r>
            <a:endParaRPr lang="en-US" dirty="0">
              <a:solidFill>
                <a:srgbClr val="5F978D"/>
              </a:solidFill>
            </a:endParaRPr>
          </a:p>
        </p:txBody>
      </p:sp>
    </p:spTree>
  </p:cSld>
  <p:clrMapOvr>
    <a:masterClrMapping/>
  </p:clrMapOvr>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3"/>
          <p:cNvSpPr>
            <a:spLocks noGrp="1" noChangeArrowheads="1"/>
          </p:cNvSpPr>
          <p:nvPr>
            <p:ph type="title"/>
          </p:nvPr>
        </p:nvSpPr>
        <p:spPr>
          <a:xfrm>
            <a:off x="0" y="0"/>
            <a:ext cx="9144000" cy="2514600"/>
          </a:xfrm>
        </p:spPr>
        <p:txBody>
          <a:bodyPr/>
          <a:lstStyle/>
          <a:p>
            <a:pPr eaLnBrk="1" hangingPunct="1"/>
            <a:r>
              <a:rPr lang="en-US" sz="3600" dirty="0" smtClean="0"/>
              <a:t/>
            </a:r>
            <a:br>
              <a:rPr lang="en-US" sz="3600" dirty="0" smtClean="0"/>
            </a:br>
            <a:r>
              <a:rPr lang="en-US" sz="3600" dirty="0" smtClean="0">
                <a:latin typeface="Calibri" panose="020F0502020204030204" pitchFamily="34" charset="0"/>
                <a:ea typeface="Calibri" panose="020F0502020204030204" pitchFamily="34" charset="0"/>
                <a:cs typeface="Calibri" panose="020F0502020204030204" pitchFamily="34" charset="0"/>
              </a:rPr>
              <a:t>David </a:t>
            </a:r>
            <a:r>
              <a:rPr lang="en-US" sz="3600" dirty="0" err="1" smtClean="0">
                <a:latin typeface="Calibri" panose="020F0502020204030204" pitchFamily="34" charset="0"/>
                <a:ea typeface="Calibri" panose="020F0502020204030204" pitchFamily="34" charset="0"/>
                <a:cs typeface="Calibri" panose="020F0502020204030204" pitchFamily="34" charset="0"/>
              </a:rPr>
              <a:t>Kroenke</a:t>
            </a:r>
            <a:r>
              <a:rPr lang="en-US" sz="3600" dirty="0" smtClean="0">
                <a:latin typeface="Calibri" panose="020F0502020204030204" pitchFamily="34" charset="0"/>
                <a:ea typeface="Calibri" panose="020F0502020204030204" pitchFamily="34" charset="0"/>
                <a:cs typeface="Calibri" panose="020F0502020204030204" pitchFamily="34" charset="0"/>
              </a:rPr>
              <a:t> and David Auer</a:t>
            </a:r>
            <a:r>
              <a:rPr lang="en-US" sz="3600" dirty="0" smtClean="0"/>
              <a:t/>
            </a:r>
            <a:br>
              <a:rPr lang="en-US" sz="3600" dirty="0" smtClean="0"/>
            </a:br>
            <a:r>
              <a:rPr lang="en-US" sz="4000" dirty="0" smtClean="0"/>
              <a:t> </a:t>
            </a:r>
            <a:r>
              <a:rPr lang="en-US" sz="4000" dirty="0" smtClean="0">
                <a:latin typeface="Calibri" panose="020F0502020204030204" pitchFamily="34" charset="0"/>
                <a:ea typeface="Calibri" panose="020F0502020204030204" pitchFamily="34" charset="0"/>
                <a:cs typeface="Calibri" panose="020F0502020204030204" pitchFamily="34" charset="0"/>
              </a:rPr>
              <a:t>Database Processing</a:t>
            </a:r>
            <a:r>
              <a:rPr lang="en-US" sz="4000" dirty="0" smtClean="0">
                <a:solidFill>
                  <a:schemeClr val="tx1"/>
                </a:solidFill>
                <a:latin typeface="Calibri" panose="020F0502020204030204" pitchFamily="34" charset="0"/>
                <a:ea typeface="Calibri" panose="020F0502020204030204" pitchFamily="34" charset="0"/>
                <a:cs typeface="Calibri" panose="020F0502020204030204" pitchFamily="34" charset="0"/>
              </a:rPr>
              <a:t/>
            </a:r>
            <a:br>
              <a:rPr lang="en-US" sz="4000" dirty="0" smtClean="0">
                <a:solidFill>
                  <a:schemeClr val="tx1"/>
                </a:solidFill>
                <a:latin typeface="Calibri" panose="020F0502020204030204" pitchFamily="34" charset="0"/>
                <a:ea typeface="Calibri" panose="020F0502020204030204" pitchFamily="34" charset="0"/>
                <a:cs typeface="Calibri" panose="020F0502020204030204" pitchFamily="34" charset="0"/>
              </a:rPr>
            </a:br>
            <a:r>
              <a:rPr lang="en-US" sz="3200" dirty="0" smtClean="0">
                <a:solidFill>
                  <a:schemeClr val="bg2">
                    <a:lumMod val="40000"/>
                    <a:lumOff val="60000"/>
                  </a:schemeClr>
                </a:solidFill>
                <a:latin typeface="Calibri" panose="020F0502020204030204" pitchFamily="34" charset="0"/>
                <a:ea typeface="Calibri" panose="020F0502020204030204" pitchFamily="34" charset="0"/>
                <a:cs typeface="Calibri" panose="020F0502020204030204" pitchFamily="34" charset="0"/>
              </a:rPr>
              <a:t>Fundamentals, Design, and Implementation</a:t>
            </a:r>
            <a:r>
              <a:rPr lang="en-US" sz="3200" dirty="0" smtClean="0">
                <a:latin typeface="Calibri" panose="020F0502020204030204" pitchFamily="34" charset="0"/>
                <a:ea typeface="Calibri" panose="020F0502020204030204" pitchFamily="34" charset="0"/>
                <a:cs typeface="Calibri" panose="020F0502020204030204" pitchFamily="34" charset="0"/>
              </a:rPr>
              <a:t/>
            </a:r>
            <a:br>
              <a:rPr lang="en-US" sz="3200" dirty="0" smtClean="0">
                <a:latin typeface="Calibri" panose="020F0502020204030204" pitchFamily="34" charset="0"/>
                <a:ea typeface="Calibri" panose="020F0502020204030204" pitchFamily="34" charset="0"/>
                <a:cs typeface="Calibri" panose="020F0502020204030204" pitchFamily="34" charset="0"/>
              </a:rPr>
            </a:br>
            <a:r>
              <a:rPr lang="en-US" sz="3200" dirty="0" smtClean="0">
                <a:latin typeface="Calibri" panose="020F0502020204030204" pitchFamily="34" charset="0"/>
                <a:ea typeface="Calibri" panose="020F0502020204030204" pitchFamily="34" charset="0"/>
                <a:cs typeface="Calibri" panose="020F0502020204030204" pitchFamily="34" charset="0"/>
              </a:rPr>
              <a:t> (14th Edition) </a:t>
            </a:r>
            <a:r>
              <a:rPr lang="en-US" sz="3200" dirty="0" smtClean="0">
                <a:solidFill>
                  <a:srgbClr val="CCCCCC"/>
                </a:solidFill>
              </a:rPr>
              <a:t/>
            </a:r>
            <a:br>
              <a:rPr lang="en-US" sz="3200" dirty="0" smtClean="0">
                <a:solidFill>
                  <a:srgbClr val="CCCCCC"/>
                </a:solidFill>
              </a:rPr>
            </a:br>
            <a:endParaRPr lang="en-US" sz="3200" dirty="0" smtClean="0">
              <a:solidFill>
                <a:srgbClr val="CCCCCC"/>
              </a:solidFill>
            </a:endParaRPr>
          </a:p>
        </p:txBody>
      </p:sp>
      <p:sp>
        <p:nvSpPr>
          <p:cNvPr id="69635" name="Rectangle 4"/>
          <p:cNvSpPr>
            <a:spLocks noGrp="1" noChangeArrowheads="1"/>
          </p:cNvSpPr>
          <p:nvPr>
            <p:ph idx="1"/>
          </p:nvPr>
        </p:nvSpPr>
        <p:spPr>
          <a:xfrm>
            <a:off x="457200" y="3581400"/>
            <a:ext cx="8229600" cy="990600"/>
          </a:xfrm>
        </p:spPr>
        <p:txBody>
          <a:bodyPr/>
          <a:lstStyle/>
          <a:p>
            <a:pPr algn="ctr" eaLnBrk="1" hangingPunct="1">
              <a:lnSpc>
                <a:spcPct val="80000"/>
              </a:lnSpc>
              <a:buFontTx/>
              <a:buNone/>
            </a:pPr>
            <a:r>
              <a:rPr lang="en-US" b="1" dirty="0" smtClean="0">
                <a:solidFill>
                  <a:srgbClr val="7B7ABB"/>
                </a:solidFill>
                <a:latin typeface="Calibri" panose="020F0502020204030204" pitchFamily="34" charset="0"/>
                <a:ea typeface="Calibri" panose="020F0502020204030204" pitchFamily="34" charset="0"/>
                <a:cs typeface="Calibri" panose="020F0502020204030204" pitchFamily="34" charset="0"/>
              </a:rPr>
              <a:t>End of Presentation:</a:t>
            </a:r>
          </a:p>
          <a:p>
            <a:pPr algn="ctr" eaLnBrk="1" hangingPunct="1">
              <a:lnSpc>
                <a:spcPct val="80000"/>
              </a:lnSpc>
              <a:buFontTx/>
              <a:buNone/>
            </a:pPr>
            <a:r>
              <a:rPr lang="en-US" b="1" dirty="0" smtClean="0">
                <a:solidFill>
                  <a:srgbClr val="D57A15"/>
                </a:solidFill>
                <a:latin typeface="Calibri" panose="020F0502020204030204" pitchFamily="34" charset="0"/>
                <a:ea typeface="Calibri" panose="020F0502020204030204" pitchFamily="34" charset="0"/>
                <a:cs typeface="Calibri" panose="020F0502020204030204" pitchFamily="34" charset="0"/>
              </a:rPr>
              <a:t>Chapter Nine</a:t>
            </a:r>
          </a:p>
        </p:txBody>
      </p:sp>
      <p:sp>
        <p:nvSpPr>
          <p:cNvPr id="3" name="Slide Number Placeholder 2"/>
          <p:cNvSpPr>
            <a:spLocks noGrp="1"/>
          </p:cNvSpPr>
          <p:nvPr>
            <p:ph type="sldNum" sz="quarter" idx="11"/>
          </p:nvPr>
        </p:nvSpPr>
        <p:spPr/>
        <p:txBody>
          <a:bodyPr/>
          <a:lstStyle/>
          <a:p>
            <a:r>
              <a:rPr lang="en-US" smtClean="0"/>
              <a:t>9-</a:t>
            </a:r>
            <a:fld id="{10A00118-B76E-4A84-9314-1FDB2C5824C1}" type="slidenum">
              <a:rPr lang="en-US" smtClean="0"/>
              <a:pPr/>
              <a:t>55</a:t>
            </a:fld>
            <a:endParaRPr lang="en-US" smtClean="0"/>
          </a:p>
          <a:p>
            <a:endParaRPr lang="en-US"/>
          </a:p>
        </p:txBody>
      </p:sp>
      <p:cxnSp>
        <p:nvCxnSpPr>
          <p:cNvPr id="7" name="Straight Connector 6"/>
          <p:cNvCxnSpPr/>
          <p:nvPr/>
        </p:nvCxnSpPr>
        <p:spPr>
          <a:xfrm>
            <a:off x="0" y="2514600"/>
            <a:ext cx="9144000" cy="1588"/>
          </a:xfrm>
          <a:prstGeom prst="line">
            <a:avLst/>
          </a:prstGeom>
          <a:ln w="381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0" y="6170613"/>
            <a:ext cx="9144000" cy="1587"/>
          </a:xfrm>
          <a:prstGeom prst="line">
            <a:avLst/>
          </a:prstGeom>
          <a:ln w="381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a:t>
            </a:r>
            <a:r>
              <a:rPr lang="en-US" smtClean="0"/>
              <a:t>  </a:t>
            </a:r>
            <a:r>
              <a:rPr lang="en-US" smtClean="0">
                <a:solidFill>
                  <a:srgbClr val="5F978D"/>
                </a:solidFill>
              </a:rPr>
              <a:t>© 2016 Pearson Education, Inc.</a:t>
            </a:r>
            <a:endParaRPr lang="en-US" dirty="0">
              <a:solidFill>
                <a:srgbClr val="5F978D"/>
              </a:solidFill>
            </a:endParaRPr>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 name="Rectangle 6"/>
          <p:cNvSpPr txBox="1">
            <a:spLocks noGrp="1" noChangeArrowheads="1"/>
          </p:cNvSpPr>
          <p:nvPr/>
        </p:nvSpPr>
        <p:spPr bwMode="auto">
          <a:xfrm>
            <a:off x="6553200" y="6245225"/>
            <a:ext cx="2133600" cy="476250"/>
          </a:xfrm>
          <a:prstGeom prst="rect">
            <a:avLst/>
          </a:prstGeom>
          <a:noFill/>
          <a:ln>
            <a:miter lim="800000"/>
            <a:headEnd/>
            <a:tailEnd/>
          </a:ln>
        </p:spPr>
        <p:txBody>
          <a:bodyPr anchor="b"/>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fontAlgn="base">
              <a:spcBef>
                <a:spcPct val="0"/>
              </a:spcBef>
              <a:spcAft>
                <a:spcPct val="0"/>
              </a:spcAft>
              <a:defRPr>
                <a:solidFill>
                  <a:schemeClr val="tx1"/>
                </a:solidFill>
                <a:latin typeface="Arial" charset="0"/>
              </a:defRPr>
            </a:lvl6pPr>
            <a:lvl7pPr marL="2971800" indent="-228600" fontAlgn="base">
              <a:spcBef>
                <a:spcPct val="0"/>
              </a:spcBef>
              <a:spcAft>
                <a:spcPct val="0"/>
              </a:spcAft>
              <a:defRPr>
                <a:solidFill>
                  <a:schemeClr val="tx1"/>
                </a:solidFill>
                <a:latin typeface="Arial" charset="0"/>
              </a:defRPr>
            </a:lvl7pPr>
            <a:lvl8pPr marL="3429000" indent="-228600" fontAlgn="base">
              <a:spcBef>
                <a:spcPct val="0"/>
              </a:spcBef>
              <a:spcAft>
                <a:spcPct val="0"/>
              </a:spcAft>
              <a:defRPr>
                <a:solidFill>
                  <a:schemeClr val="tx1"/>
                </a:solidFill>
                <a:latin typeface="Arial" charset="0"/>
              </a:defRPr>
            </a:lvl8pPr>
            <a:lvl9pPr marL="3886200" indent="-228600" fontAlgn="base">
              <a:spcBef>
                <a:spcPct val="0"/>
              </a:spcBef>
              <a:spcAft>
                <a:spcPct val="0"/>
              </a:spcAft>
              <a:defRPr>
                <a:solidFill>
                  <a:schemeClr val="tx1"/>
                </a:solidFill>
                <a:latin typeface="Arial" charset="0"/>
              </a:defRPr>
            </a:lvl9pPr>
          </a:lstStyle>
          <a:p>
            <a:pPr algn="r">
              <a:defRPr/>
            </a:pPr>
            <a:endParaRPr lang="en-US" sz="1400" smtClean="0">
              <a:solidFill>
                <a:srgbClr val="000000"/>
              </a:solidFill>
              <a:effectLst>
                <a:outerShdw blurRad="38100" dist="38100" dir="2700000" algn="tl">
                  <a:srgbClr val="C0C0C0"/>
                </a:outerShdw>
              </a:effectLst>
              <a:cs typeface="Arial" charset="0"/>
            </a:endParaRPr>
          </a:p>
        </p:txBody>
      </p:sp>
      <p:pic>
        <p:nvPicPr>
          <p:cNvPr id="70660" name="Picture 3" descr="cid:3287383400_2177562"/>
          <p:cNvPicPr>
            <a:picLocks noChangeAspect="1" noChangeArrowheads="1"/>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1066800" y="381000"/>
            <a:ext cx="7242175" cy="2363788"/>
          </a:xfrm>
          <a:prstGeom prst="rect">
            <a:avLst/>
          </a:prstGeom>
          <a:solidFill>
            <a:schemeClr val="hlink"/>
          </a:solidFill>
          <a:ln w="9525">
            <a:solidFill>
              <a:schemeClr val="bg1"/>
            </a:solidFill>
            <a:miter lim="800000"/>
            <a:headEnd/>
            <a:tailEnd/>
          </a:ln>
        </p:spPr>
      </p:pic>
      <p:sp>
        <p:nvSpPr>
          <p:cNvPr id="70661" name="Rectangle 4"/>
          <p:cNvSpPr>
            <a:spLocks noChangeArrowheads="1"/>
          </p:cNvSpPr>
          <p:nvPr/>
        </p:nvSpPr>
        <p:spPr bwMode="auto">
          <a:xfrm>
            <a:off x="685800" y="2895600"/>
            <a:ext cx="7589838" cy="1069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sz="1600">
                <a:solidFill>
                  <a:srgbClr val="000000"/>
                </a:solidFill>
                <a:cs typeface="Times New Roman" panose="02020603050405020304" pitchFamily="18" charset="0"/>
              </a:rPr>
              <a:t>All rights reserved. No part of this publication may be reproduced, stored in a retrieval system, or transmitted, in any form or by any means, electronic, mechanical, photocopying, recording, or otherwise, without the prior written permission of the publisher. Printed in the United States of America.</a:t>
            </a:r>
          </a:p>
        </p:txBody>
      </p:sp>
      <p:sp>
        <p:nvSpPr>
          <p:cNvPr id="3" name="Slide Number Placeholder 2"/>
          <p:cNvSpPr>
            <a:spLocks noGrp="1"/>
          </p:cNvSpPr>
          <p:nvPr>
            <p:ph type="sldNum" sz="quarter" idx="11"/>
          </p:nvPr>
        </p:nvSpPr>
        <p:spPr/>
        <p:txBody>
          <a:bodyPr/>
          <a:lstStyle/>
          <a:p>
            <a:r>
              <a:rPr lang="en-US" smtClean="0"/>
              <a:t>9-</a:t>
            </a:r>
            <a:fld id="{10A00118-B76E-4A84-9314-1FDB2C5824C1}" type="slidenum">
              <a:rPr lang="en-US" smtClean="0"/>
              <a:pPr/>
              <a:t>56</a:t>
            </a:fld>
            <a:endParaRPr lang="en-US" smtClean="0"/>
          </a:p>
          <a:p>
            <a:endParaRPr lang="en-US"/>
          </a:p>
        </p:txBody>
      </p:sp>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a:t>
            </a:r>
            <a:r>
              <a:rPr lang="en-US" smtClean="0"/>
              <a:t>  </a:t>
            </a:r>
            <a:r>
              <a:rPr lang="en-US" smtClean="0">
                <a:solidFill>
                  <a:srgbClr val="5F978D"/>
                </a:solidFill>
              </a:rPr>
              <a:t>© 2016 Pearson Education, Inc.</a:t>
            </a:r>
            <a:endParaRPr lang="en-US" dirty="0">
              <a:solidFill>
                <a:srgbClr val="5F978D"/>
              </a:solidFill>
            </a:endParaRPr>
          </a:p>
        </p:txBody>
      </p:sp>
    </p:spTree>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2171700" y="1204912"/>
            <a:ext cx="4572000" cy="5040313"/>
          </a:xfrm>
          <a:prstGeom prst="rect">
            <a:avLst/>
          </a:prstGeom>
        </p:spPr>
      </p:pic>
      <p:sp>
        <p:nvSpPr>
          <p:cNvPr id="19458" name="Rectangle 2"/>
          <p:cNvSpPr>
            <a:spLocks noGrp="1" noChangeArrowheads="1"/>
          </p:cNvSpPr>
          <p:nvPr>
            <p:ph type="title"/>
          </p:nvPr>
        </p:nvSpPr>
        <p:spPr>
          <a:xfrm>
            <a:off x="457200" y="274638"/>
            <a:ext cx="8229600" cy="868362"/>
          </a:xfrm>
        </p:spPr>
        <p:txBody>
          <a:bodyPr/>
          <a:lstStyle/>
          <a:p>
            <a:pPr eaLnBrk="1" hangingPunct="1"/>
            <a:r>
              <a:rPr lang="en-US" dirty="0" smtClean="0"/>
              <a:t>DBA Responsibilities</a:t>
            </a:r>
          </a:p>
        </p:txBody>
      </p:sp>
      <p:sp>
        <p:nvSpPr>
          <p:cNvPr id="3" name="Slide Number Placeholder 2"/>
          <p:cNvSpPr>
            <a:spLocks noGrp="1"/>
          </p:cNvSpPr>
          <p:nvPr>
            <p:ph type="sldNum" sz="quarter" idx="11"/>
          </p:nvPr>
        </p:nvSpPr>
        <p:spPr/>
        <p:txBody>
          <a:bodyPr/>
          <a:lstStyle/>
          <a:p>
            <a:r>
              <a:rPr lang="en-US" smtClean="0"/>
              <a:t>9-</a:t>
            </a:r>
            <a:fld id="{10A00118-B76E-4A84-9314-1FDB2C5824C1}" type="slidenum">
              <a:rPr lang="en-US" smtClean="0"/>
              <a:pPr/>
              <a:t>6</a:t>
            </a:fld>
            <a:endParaRPr lang="en-US" smtClean="0"/>
          </a:p>
          <a:p>
            <a:endParaRPr lang="en-US"/>
          </a:p>
        </p:txBody>
      </p:sp>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a:t>
            </a:r>
            <a:r>
              <a:rPr lang="en-US" smtClean="0"/>
              <a:t>  </a:t>
            </a:r>
            <a:r>
              <a:rPr lang="en-US" smtClean="0">
                <a:solidFill>
                  <a:srgbClr val="5F978D"/>
                </a:solidFill>
              </a:rPr>
              <a:t>© 2016 Pearson Education, Inc.</a:t>
            </a:r>
            <a:endParaRPr lang="en-US" dirty="0">
              <a:solidFill>
                <a:srgbClr val="5F978D"/>
              </a:solidFill>
            </a:endParaRPr>
          </a:p>
        </p:txBody>
      </p:sp>
    </p:spTree>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pPr eaLnBrk="1" hangingPunct="1"/>
            <a:r>
              <a:rPr lang="en-US" smtClean="0"/>
              <a:t>Concurrency Control</a:t>
            </a:r>
          </a:p>
        </p:txBody>
      </p:sp>
      <p:sp>
        <p:nvSpPr>
          <p:cNvPr id="20483" name="Rectangle 3"/>
          <p:cNvSpPr>
            <a:spLocks noGrp="1" noChangeArrowheads="1"/>
          </p:cNvSpPr>
          <p:nvPr>
            <p:ph idx="1"/>
          </p:nvPr>
        </p:nvSpPr>
        <p:spPr/>
        <p:txBody>
          <a:bodyPr/>
          <a:lstStyle/>
          <a:p>
            <a:pPr eaLnBrk="1" hangingPunct="1">
              <a:buClr>
                <a:schemeClr val="tx1"/>
              </a:buClr>
            </a:pPr>
            <a:r>
              <a:rPr lang="en-US" b="1" smtClean="0">
                <a:solidFill>
                  <a:srgbClr val="0099CC"/>
                </a:solidFill>
              </a:rPr>
              <a:t>Concurrency control</a:t>
            </a:r>
            <a:r>
              <a:rPr lang="en-US" smtClean="0">
                <a:solidFill>
                  <a:srgbClr val="0099CC"/>
                </a:solidFill>
              </a:rPr>
              <a:t> </a:t>
            </a:r>
            <a:r>
              <a:rPr lang="en-US" smtClean="0"/>
              <a:t>ensures that one user’s work does not inappropriately influence another user’s work.</a:t>
            </a:r>
          </a:p>
          <a:p>
            <a:pPr lvl="1" eaLnBrk="1" hangingPunct="1"/>
            <a:r>
              <a:rPr lang="en-US" smtClean="0"/>
              <a:t>No single concurrency control technique is ideal for all circumstances.</a:t>
            </a:r>
          </a:p>
          <a:p>
            <a:pPr lvl="1" eaLnBrk="1" hangingPunct="1"/>
            <a:r>
              <a:rPr lang="en-US" smtClean="0"/>
              <a:t>Trade-offs need to be made between level of protection and throughput.</a:t>
            </a:r>
          </a:p>
          <a:p>
            <a:pPr eaLnBrk="1" hangingPunct="1"/>
            <a:endParaRPr lang="en-US" smtClean="0"/>
          </a:p>
        </p:txBody>
      </p:sp>
      <p:sp>
        <p:nvSpPr>
          <p:cNvPr id="3" name="Slide Number Placeholder 2"/>
          <p:cNvSpPr>
            <a:spLocks noGrp="1"/>
          </p:cNvSpPr>
          <p:nvPr>
            <p:ph type="sldNum" sz="quarter" idx="11"/>
          </p:nvPr>
        </p:nvSpPr>
        <p:spPr/>
        <p:txBody>
          <a:bodyPr/>
          <a:lstStyle/>
          <a:p>
            <a:r>
              <a:rPr lang="en-US" smtClean="0"/>
              <a:t>9-</a:t>
            </a:r>
            <a:fld id="{10A00118-B76E-4A84-9314-1FDB2C5824C1}" type="slidenum">
              <a:rPr lang="en-US" smtClean="0"/>
              <a:pPr/>
              <a:t>7</a:t>
            </a:fld>
            <a:endParaRPr lang="en-US" smtClean="0"/>
          </a:p>
          <a:p>
            <a:endParaRPr lang="en-US"/>
          </a:p>
        </p:txBody>
      </p:sp>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a:t>
            </a:r>
            <a:r>
              <a:rPr lang="en-US" smtClean="0"/>
              <a:t>  </a:t>
            </a:r>
            <a:r>
              <a:rPr lang="en-US" smtClean="0">
                <a:solidFill>
                  <a:srgbClr val="5F978D"/>
                </a:solidFill>
              </a:rPr>
              <a:t>© 2016 Pearson Education, Inc.</a:t>
            </a:r>
            <a:endParaRPr lang="en-US" dirty="0">
              <a:solidFill>
                <a:srgbClr val="5F978D"/>
              </a:solidFill>
            </a:endParaRPr>
          </a:p>
        </p:txBody>
      </p:sp>
    </p:spTree>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pPr eaLnBrk="1" hangingPunct="1"/>
            <a:r>
              <a:rPr lang="en-US" smtClean="0"/>
              <a:t>Atomic Transactions</a:t>
            </a:r>
          </a:p>
        </p:txBody>
      </p:sp>
      <p:sp>
        <p:nvSpPr>
          <p:cNvPr id="21507" name="Rectangle 3"/>
          <p:cNvSpPr>
            <a:spLocks noGrp="1" noChangeArrowheads="1"/>
          </p:cNvSpPr>
          <p:nvPr>
            <p:ph idx="1"/>
          </p:nvPr>
        </p:nvSpPr>
        <p:spPr/>
        <p:txBody>
          <a:bodyPr/>
          <a:lstStyle/>
          <a:p>
            <a:pPr eaLnBrk="1" hangingPunct="1"/>
            <a:r>
              <a:rPr lang="en-US" sz="2800" dirty="0" smtClean="0"/>
              <a:t>A </a:t>
            </a:r>
            <a:r>
              <a:rPr lang="en-US" sz="2800" b="1" dirty="0" smtClean="0">
                <a:solidFill>
                  <a:srgbClr val="0099CC"/>
                </a:solidFill>
              </a:rPr>
              <a:t>transaction</a:t>
            </a:r>
            <a:r>
              <a:rPr lang="en-US" sz="2800" dirty="0" smtClean="0"/>
              <a:t>, or </a:t>
            </a:r>
            <a:r>
              <a:rPr lang="en-US" sz="2800" b="1" dirty="0" smtClean="0">
                <a:solidFill>
                  <a:srgbClr val="0099CC"/>
                </a:solidFill>
              </a:rPr>
              <a:t>logical unit of work (</a:t>
            </a:r>
            <a:r>
              <a:rPr lang="en-US" sz="2800" b="1" dirty="0" err="1" smtClean="0">
                <a:solidFill>
                  <a:srgbClr val="0099CC"/>
                </a:solidFill>
              </a:rPr>
              <a:t>LUW</a:t>
            </a:r>
            <a:r>
              <a:rPr lang="en-US" sz="2800" b="1" dirty="0" smtClean="0">
                <a:solidFill>
                  <a:srgbClr val="0099CC"/>
                </a:solidFill>
              </a:rPr>
              <a:t>)</a:t>
            </a:r>
            <a:r>
              <a:rPr lang="en-US" sz="2800" dirty="0" smtClean="0"/>
              <a:t>, is a series of actions taken against the database that occurs as an atomic unit:</a:t>
            </a:r>
          </a:p>
          <a:p>
            <a:pPr lvl="1" eaLnBrk="1" hangingPunct="1"/>
            <a:r>
              <a:rPr lang="en-US" sz="2400" dirty="0" smtClean="0"/>
              <a:t>Either all actions in a transaction occur or none of them do.</a:t>
            </a:r>
          </a:p>
        </p:txBody>
      </p:sp>
      <p:sp>
        <p:nvSpPr>
          <p:cNvPr id="3" name="Slide Number Placeholder 2"/>
          <p:cNvSpPr>
            <a:spLocks noGrp="1"/>
          </p:cNvSpPr>
          <p:nvPr>
            <p:ph type="sldNum" sz="quarter" idx="11"/>
          </p:nvPr>
        </p:nvSpPr>
        <p:spPr/>
        <p:txBody>
          <a:bodyPr/>
          <a:lstStyle/>
          <a:p>
            <a:r>
              <a:rPr lang="en-US" smtClean="0"/>
              <a:t>9-</a:t>
            </a:r>
            <a:fld id="{10A00118-B76E-4A84-9314-1FDB2C5824C1}" type="slidenum">
              <a:rPr lang="en-US" smtClean="0"/>
              <a:pPr/>
              <a:t>8</a:t>
            </a:fld>
            <a:endParaRPr lang="en-US" smtClean="0"/>
          </a:p>
          <a:p>
            <a:endParaRPr lang="en-US"/>
          </a:p>
        </p:txBody>
      </p:sp>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a:t>
            </a:r>
            <a:r>
              <a:rPr lang="en-US" smtClean="0"/>
              <a:t>  </a:t>
            </a:r>
            <a:r>
              <a:rPr lang="en-US" smtClean="0">
                <a:solidFill>
                  <a:srgbClr val="5F978D"/>
                </a:solidFill>
              </a:rPr>
              <a:t>© 2016 Pearson Education, Inc.</a:t>
            </a:r>
            <a:endParaRPr lang="en-US" dirty="0">
              <a:solidFill>
                <a:srgbClr val="5F978D"/>
              </a:solidFill>
            </a:endParaRPr>
          </a:p>
        </p:txBody>
      </p:sp>
    </p:spTree>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457200" y="1524000"/>
            <a:ext cx="8204071" cy="4572000"/>
          </a:xfrm>
          <a:prstGeom prst="rect">
            <a:avLst/>
          </a:prstGeom>
        </p:spPr>
      </p:pic>
      <p:sp>
        <p:nvSpPr>
          <p:cNvPr id="22530" name="Rectangle 2"/>
          <p:cNvSpPr>
            <a:spLocks noGrp="1" noChangeArrowheads="1"/>
          </p:cNvSpPr>
          <p:nvPr>
            <p:ph type="title"/>
          </p:nvPr>
        </p:nvSpPr>
        <p:spPr/>
        <p:txBody>
          <a:bodyPr/>
          <a:lstStyle/>
          <a:p>
            <a:pPr eaLnBrk="1" hangingPunct="1"/>
            <a:r>
              <a:rPr lang="en-US" sz="3600" dirty="0" smtClean="0"/>
              <a:t>Errors Introduced without</a:t>
            </a:r>
            <a:br>
              <a:rPr lang="en-US" sz="3600" dirty="0" smtClean="0"/>
            </a:br>
            <a:r>
              <a:rPr lang="en-US" sz="3600" dirty="0" smtClean="0"/>
              <a:t>Atomic Transaction</a:t>
            </a:r>
          </a:p>
        </p:txBody>
      </p:sp>
      <p:sp>
        <p:nvSpPr>
          <p:cNvPr id="3" name="Slide Number Placeholder 2"/>
          <p:cNvSpPr>
            <a:spLocks noGrp="1"/>
          </p:cNvSpPr>
          <p:nvPr>
            <p:ph type="sldNum" sz="quarter" idx="11"/>
          </p:nvPr>
        </p:nvSpPr>
        <p:spPr/>
        <p:txBody>
          <a:bodyPr/>
          <a:lstStyle/>
          <a:p>
            <a:r>
              <a:rPr lang="en-US" smtClean="0"/>
              <a:t>9-</a:t>
            </a:r>
            <a:fld id="{10A00118-B76E-4A84-9314-1FDB2C5824C1}" type="slidenum">
              <a:rPr lang="en-US" smtClean="0"/>
              <a:pPr/>
              <a:t>9</a:t>
            </a:fld>
            <a:endParaRPr lang="en-US" smtClean="0"/>
          </a:p>
          <a:p>
            <a:endParaRPr lang="en-US"/>
          </a:p>
        </p:txBody>
      </p:sp>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a:t>
            </a:r>
            <a:r>
              <a:rPr lang="en-US" smtClean="0"/>
              <a:t>  </a:t>
            </a:r>
            <a:r>
              <a:rPr lang="en-US" smtClean="0">
                <a:solidFill>
                  <a:srgbClr val="5F978D"/>
                </a:solidFill>
              </a:rPr>
              <a:t>© 2016 Pearson Education, Inc.</a:t>
            </a:r>
            <a:endParaRPr lang="en-US" dirty="0">
              <a:solidFill>
                <a:srgbClr val="5F978D"/>
              </a:solidFill>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Theme-DBP-e14">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Theme-DBP-e14" id="{2DB1581F-277E-4DD0-9555-0CB721DF1E43}" vid="{BD7BB1DD-D028-4CA2-882E-F621F47C445F}"/>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Theme-DBP-e14</Template>
  <TotalTime>534</TotalTime>
  <Words>3345</Words>
  <Application>Microsoft Office PowerPoint</Application>
  <PresentationFormat>On-screen Show (4:3)</PresentationFormat>
  <Paragraphs>340</Paragraphs>
  <Slides>56</Slides>
  <Notes>55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56</vt:i4>
      </vt:variant>
    </vt:vector>
  </HeadingPairs>
  <TitlesOfParts>
    <vt:vector size="62" baseType="lpstr">
      <vt:lpstr>Arial</vt:lpstr>
      <vt:lpstr>Calibri</vt:lpstr>
      <vt:lpstr>Courier New</vt:lpstr>
      <vt:lpstr>Times New Roman</vt:lpstr>
      <vt:lpstr>Wingdings</vt:lpstr>
      <vt:lpstr>Theme-DBP-e14</vt:lpstr>
      <vt:lpstr> David M. Kroenke and David J. Auer Database Processing: Fundamentals, Design, and Implementation </vt:lpstr>
      <vt:lpstr>Chapter Objectives</vt:lpstr>
      <vt:lpstr>Chapter Objectives</vt:lpstr>
      <vt:lpstr>Database Administration</vt:lpstr>
      <vt:lpstr>Database Administration Tasks</vt:lpstr>
      <vt:lpstr>DBA Responsibilities</vt:lpstr>
      <vt:lpstr>Concurrency Control</vt:lpstr>
      <vt:lpstr>Atomic Transactions</vt:lpstr>
      <vt:lpstr>Errors Introduced without Atomic Transaction</vt:lpstr>
      <vt:lpstr>Errors Prevented with Atomic Transaction</vt:lpstr>
      <vt:lpstr>Concurrent Transaction</vt:lpstr>
      <vt:lpstr>Concurrent Transaction Processing</vt:lpstr>
      <vt:lpstr>Lost Update Problem</vt:lpstr>
      <vt:lpstr>Resource Locking</vt:lpstr>
      <vt:lpstr>Lock Terminology </vt:lpstr>
      <vt:lpstr>Concurrent Processing with Explicit Locks</vt:lpstr>
      <vt:lpstr>Serializable Transactions </vt:lpstr>
      <vt:lpstr>Two-phased Locking</vt:lpstr>
      <vt:lpstr>Deadlock </vt:lpstr>
      <vt:lpstr>Deadlock</vt:lpstr>
      <vt:lpstr>Optimistic versus Pessimistic Locking</vt:lpstr>
      <vt:lpstr>Optimistic Locking</vt:lpstr>
      <vt:lpstr>Pessimistic Locking</vt:lpstr>
      <vt:lpstr>Declaring Lock Characteristics</vt:lpstr>
      <vt:lpstr>Marking Transaction Boundaries</vt:lpstr>
      <vt:lpstr>Implicit and Explicit COMMIT TRANSACTION</vt:lpstr>
      <vt:lpstr>ACID Transactions I</vt:lpstr>
      <vt:lpstr>ACID Transactions II</vt:lpstr>
      <vt:lpstr>ACID Transactions III</vt:lpstr>
      <vt:lpstr>Data Read Problems Level</vt:lpstr>
      <vt:lpstr>Transaction Isolation Level</vt:lpstr>
      <vt:lpstr>Cursor Type</vt:lpstr>
      <vt:lpstr>Cursor Summary</vt:lpstr>
      <vt:lpstr>Database Security</vt:lpstr>
      <vt:lpstr>DBMS Security</vt:lpstr>
      <vt:lpstr>DBMS Security Model</vt:lpstr>
      <vt:lpstr>View Ridge Gallery Security Model</vt:lpstr>
      <vt:lpstr>DBMS Security Guidelines</vt:lpstr>
      <vt:lpstr>DBMS Security Guidelines</vt:lpstr>
      <vt:lpstr>SQL Data Control Language (DCL)</vt:lpstr>
      <vt:lpstr>Application Security</vt:lpstr>
      <vt:lpstr>SQL Injection Attack I</vt:lpstr>
      <vt:lpstr>SQL Injection Attack II</vt:lpstr>
      <vt:lpstr>Database Recovery</vt:lpstr>
      <vt:lpstr>Recovery via Reprocessing</vt:lpstr>
      <vt:lpstr>Rollback/Rollforward </vt:lpstr>
      <vt:lpstr>Rollback</vt:lpstr>
      <vt:lpstr>Rollforward</vt:lpstr>
      <vt:lpstr>Checkpoint</vt:lpstr>
      <vt:lpstr>Transaction Log</vt:lpstr>
      <vt:lpstr>Database Recovery: A Processing Problem Occurs</vt:lpstr>
      <vt:lpstr>Database Recovery: Recovery Processing</vt:lpstr>
      <vt:lpstr>Managing the DBMS: DBA’s Responsibilities</vt:lpstr>
      <vt:lpstr>Maintaining the Data Repository</vt:lpstr>
      <vt:lpstr> David Kroenke and David Auer  Database Processing Fundamentals, Design, and Implementation  (14th Edition)  </vt:lpstr>
      <vt:lpstr>PowerPoint Presentation</vt:lpstr>
    </vt:vector>
  </TitlesOfParts>
  <Company>Western Washington University</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Kroenke-Auer-DBP-e14-PPT-Chapter-09</dc:title>
  <dc:creator>David J. Auer</dc:creator>
  <cp:lastModifiedBy>Kim Norbuta</cp:lastModifiedBy>
  <cp:revision>83</cp:revision>
  <dcterms:created xsi:type="dcterms:W3CDTF">2005-01-24T23:48:45Z</dcterms:created>
  <dcterms:modified xsi:type="dcterms:W3CDTF">2015-09-14T14:33:09Z</dcterms:modified>
</cp:coreProperties>
</file>